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39_74BFA206.xml" ContentType="application/vnd.ms-powerpoint.comments+xml"/>
  <Override PartName="/ppt/comments/modernComment_13A_4917093B.xml" ContentType="application/vnd.ms-powerpoint.comments+xml"/>
  <Override PartName="/ppt/comments/modernComment_16B_D0B594C6.xml" ContentType="application/vnd.ms-powerpoint.comments+xml"/>
  <Override PartName="/ppt/comments/modernComment_131_4F03A7AA.xml" ContentType="application/vnd.ms-powerpoint.comments+xml"/>
  <Override PartName="/ppt/comments/modernComment_132_2E06B9E2.xml" ContentType="application/vnd.ms-powerpoint.comments+xml"/>
  <Override PartName="/ppt/comments/modernComment_142_9546119D.xml" ContentType="application/vnd.ms-powerpoint.comments+xml"/>
  <Override PartName="/ppt/comments/modernComment_144_CD5F93A0.xml" ContentType="application/vnd.ms-powerpoint.comments+xml"/>
  <Override PartName="/ppt/comments/modernComment_190_F31E940B.xml" ContentType="application/vnd.ms-powerpoint.comments+xml"/>
  <Override PartName="/ppt/comments/modernComment_18F_9DD65F5C.xml" ContentType="application/vnd.ms-powerpoint.comments+xml"/>
  <Override PartName="/ppt/comments/modernComment_149_BEE2B7ED.xml" ContentType="application/vnd.ms-powerpoint.comments+xml"/>
  <Override PartName="/ppt/comments/modernComment_157_510E7D39.xml" ContentType="application/vnd.ms-powerpoint.comments+xml"/>
  <Override PartName="/ppt/comments/modernComment_19F_9F7C9AEC.xml" ContentType="application/vnd.ms-powerpoint.comments+xml"/>
  <Override PartName="/ppt/comments/modernComment_17C_CF0CA7A7.xml" ContentType="application/vnd.ms-powerpoint.comments+xml"/>
  <Override PartName="/ppt/comments/modernComment_17D_FEADAC58.xml" ContentType="application/vnd.ms-powerpoint.comments+xml"/>
  <Override PartName="/ppt/comments/modernComment_188_8C6BC36.xml" ContentType="application/vnd.ms-powerpoint.comments+xml"/>
  <Override PartName="/ppt/comments/modernComment_170_9A19FE65.xml" ContentType="application/vnd.ms-powerpoint.comments+xml"/>
  <Override PartName="/ppt/comments/modernComment_194_46E87FDC.xml" ContentType="application/vnd.ms-powerpoint.comments+xml"/>
  <Override PartName="/ppt/comments/modernComment_171_2746746.xml" ContentType="application/vnd.ms-powerpoint.comments+xml"/>
  <Override PartName="/ppt/comments/modernComment_19A_2DDC0445.xml" ContentType="application/vnd.ms-powerpoint.comments+xml"/>
  <Override PartName="/ppt/comments/modernComment_19B_8AD184A0.xml" ContentType="application/vnd.ms-powerpoint.comments+xml"/>
  <Override PartName="/ppt/comments/modernComment_173_6236EB6C.xml" ContentType="application/vnd.ms-powerpoint.comments+xml"/>
  <Override PartName="/ppt/comments/modernComment_195_46E98B0E.xml" ContentType="application/vnd.ms-powerpoint.comments+xml"/>
  <Override PartName="/ppt/comments/modernComment_196_DE21C84.xml" ContentType="application/vnd.ms-powerpoint.comments+xml"/>
  <Override PartName="/ppt/comments/modernComment_197_5A9CC8DA.xml" ContentType="application/vnd.ms-powerpoint.comments+xml"/>
  <Override PartName="/ppt/comments/modernComment_198_2216E2D6.xml" ContentType="application/vnd.ms-powerpoint.comments+xml"/>
  <Override PartName="/ppt/comments/modernComment_199_5CCA4A1F.xml" ContentType="application/vnd.ms-powerpoint.comments+xml"/>
  <Override PartName="/ppt/comments/modernComment_17B_35BB5A64.xml" ContentType="application/vnd.ms-powerpoint.comments+xml"/>
  <Override PartName="/ppt/comments/modernComment_161_92B82467.xml" ContentType="application/vnd.ms-powerpoint.comments+xml"/>
  <Override PartName="/ppt/comments/modernComment_162_970CB309.xml" ContentType="application/vnd.ms-powerpoint.comments+xml"/>
  <Override PartName="/ppt/comments/modernComment_165_CC5EA6BF.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handoutMasterIdLst>
    <p:handoutMasterId r:id="rId85"/>
  </p:handoutMasterIdLst>
  <p:sldIdLst>
    <p:sldId id="307" r:id="rId2"/>
    <p:sldId id="308" r:id="rId3"/>
    <p:sldId id="317" r:id="rId4"/>
    <p:sldId id="413" r:id="rId5"/>
    <p:sldId id="318" r:id="rId6"/>
    <p:sldId id="313" r:id="rId7"/>
    <p:sldId id="314" r:id="rId8"/>
    <p:sldId id="319" r:id="rId9"/>
    <p:sldId id="363" r:id="rId10"/>
    <p:sldId id="414" r:id="rId11"/>
    <p:sldId id="304" r:id="rId12"/>
    <p:sldId id="305" r:id="rId13"/>
    <p:sldId id="262" r:id="rId14"/>
    <p:sldId id="320" r:id="rId15"/>
    <p:sldId id="306" r:id="rId16"/>
    <p:sldId id="321" r:id="rId17"/>
    <p:sldId id="309" r:id="rId18"/>
    <p:sldId id="322" r:id="rId19"/>
    <p:sldId id="323" r:id="rId20"/>
    <p:sldId id="324" r:id="rId21"/>
    <p:sldId id="400" r:id="rId22"/>
    <p:sldId id="399" r:id="rId23"/>
    <p:sldId id="401" r:id="rId24"/>
    <p:sldId id="329" r:id="rId25"/>
    <p:sldId id="327" r:id="rId26"/>
    <p:sldId id="328" r:id="rId27"/>
    <p:sldId id="412" r:id="rId28"/>
    <p:sldId id="330" r:id="rId29"/>
    <p:sldId id="331" r:id="rId30"/>
    <p:sldId id="342" r:id="rId31"/>
    <p:sldId id="343" r:id="rId32"/>
    <p:sldId id="415" r:id="rId33"/>
    <p:sldId id="344" r:id="rId34"/>
    <p:sldId id="345" r:id="rId35"/>
    <p:sldId id="346" r:id="rId36"/>
    <p:sldId id="380" r:id="rId37"/>
    <p:sldId id="347" r:id="rId38"/>
    <p:sldId id="364" r:id="rId39"/>
    <p:sldId id="381" r:id="rId40"/>
    <p:sldId id="382" r:id="rId41"/>
    <p:sldId id="392" r:id="rId42"/>
    <p:sldId id="383" r:id="rId43"/>
    <p:sldId id="384" r:id="rId44"/>
    <p:sldId id="386" r:id="rId45"/>
    <p:sldId id="402" r:id="rId46"/>
    <p:sldId id="385" r:id="rId47"/>
    <p:sldId id="388" r:id="rId48"/>
    <p:sldId id="403" r:id="rId49"/>
    <p:sldId id="389" r:id="rId50"/>
    <p:sldId id="390" r:id="rId51"/>
    <p:sldId id="391" r:id="rId52"/>
    <p:sldId id="366" r:id="rId53"/>
    <p:sldId id="367" r:id="rId54"/>
    <p:sldId id="368" r:id="rId55"/>
    <p:sldId id="404" r:id="rId56"/>
    <p:sldId id="369" r:id="rId57"/>
    <p:sldId id="410" r:id="rId58"/>
    <p:sldId id="411" r:id="rId59"/>
    <p:sldId id="371" r:id="rId60"/>
    <p:sldId id="405" r:id="rId61"/>
    <p:sldId id="406" r:id="rId62"/>
    <p:sldId id="407" r:id="rId63"/>
    <p:sldId id="408" r:id="rId64"/>
    <p:sldId id="409" r:id="rId65"/>
    <p:sldId id="374" r:id="rId66"/>
    <p:sldId id="376" r:id="rId67"/>
    <p:sldId id="377" r:id="rId68"/>
    <p:sldId id="378" r:id="rId69"/>
    <p:sldId id="379" r:id="rId70"/>
    <p:sldId id="332" r:id="rId71"/>
    <p:sldId id="350" r:id="rId72"/>
    <p:sldId id="351" r:id="rId73"/>
    <p:sldId id="352" r:id="rId74"/>
    <p:sldId id="353" r:id="rId75"/>
    <p:sldId id="354" r:id="rId76"/>
    <p:sldId id="357" r:id="rId77"/>
    <p:sldId id="356" r:id="rId78"/>
    <p:sldId id="362" r:id="rId79"/>
    <p:sldId id="394" r:id="rId80"/>
    <p:sldId id="395" r:id="rId81"/>
    <p:sldId id="396" r:id="rId82"/>
    <p:sldId id="397" r:id="rId8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D74A14-5519-0964-C13C-37DDF083AD12}" name="Steve Vernon" initials="SV" userId="b94937a922166f5e" providerId="Windows Live"/>
  <p188:author id="{AB78D196-E353-756C-06CF-64A95CF3FB21}" name="Naomi Karp" initials="NK" userId="e5a69aa3cea16e5f"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guerite I DeLiema" initials="MID" lastIdx="4" clrIdx="0">
    <p:extLst>
      <p:ext uri="{19B8F6BF-5375-455C-9EA6-DF929625EA0E}">
        <p15:presenceInfo xmlns:p15="http://schemas.microsoft.com/office/powerpoint/2012/main" userId="S-1-5-21-1317685450-932939914-1801392649-9778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A6DF"/>
    <a:srgbClr val="23ABE1"/>
    <a:srgbClr val="FF6B12"/>
    <a:srgbClr val="1F5FAC"/>
    <a:srgbClr val="00943A"/>
    <a:srgbClr val="0D9748"/>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autoAdjust="0"/>
    <p:restoredTop sz="70476" autoAdjust="0"/>
  </p:normalViewPr>
  <p:slideViewPr>
    <p:cSldViewPr snapToGrid="0">
      <p:cViewPr varScale="1">
        <p:scale>
          <a:sx n="75" d="100"/>
          <a:sy n="75" d="100"/>
        </p:scale>
        <p:origin x="109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9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15A6DF"/>
            </a:solidFill>
            <a:ln>
              <a:solidFill>
                <a:schemeClr val="lt1">
                  <a:hueOff val="0"/>
                  <a:satOff val="0"/>
                  <a:lumOff val="0"/>
                  <a:alpha val="64000"/>
                </a:schemeClr>
              </a:solidFill>
            </a:ln>
            <a:effectLst>
              <a:outerShdw blurRad="50800" dist="38100" algn="l" rotWithShape="0">
                <a:prstClr val="black">
                  <a:alpha val="51000"/>
                </a:prstClr>
              </a:outerShdw>
            </a:effectLst>
          </c:spPr>
          <c:dPt>
            <c:idx val="0"/>
            <c:bubble3D val="0"/>
            <c:spPr>
              <a:solidFill>
                <a:srgbClr val="15A6DF"/>
              </a:solidFill>
              <a:ln w="19050">
                <a:solidFill>
                  <a:schemeClr val="lt1">
                    <a:hueOff val="0"/>
                    <a:satOff val="0"/>
                    <a:lumOff val="0"/>
                    <a:alpha val="64000"/>
                  </a:schemeClr>
                </a:solidFill>
              </a:ln>
              <a:effectLst>
                <a:outerShdw blurRad="50800" dist="38100" algn="l" rotWithShape="0">
                  <a:prstClr val="black">
                    <a:alpha val="51000"/>
                  </a:prstClr>
                </a:outerShdw>
              </a:effectLst>
            </c:spPr>
            <c:extLst>
              <c:ext xmlns:c16="http://schemas.microsoft.com/office/drawing/2014/chart" uri="{C3380CC4-5D6E-409C-BE32-E72D297353CC}">
                <c16:uniqueId val="{00000001-E98F-4298-92C1-39003E5E9F5D}"/>
              </c:ext>
            </c:extLst>
          </c:dPt>
          <c:dPt>
            <c:idx val="1"/>
            <c:bubble3D val="0"/>
            <c:spPr>
              <a:solidFill>
                <a:srgbClr val="1F5FAC">
                  <a:alpha val="50000"/>
                </a:srgbClr>
              </a:solidFill>
              <a:ln w="19050">
                <a:solidFill>
                  <a:schemeClr val="lt1">
                    <a:hueOff val="0"/>
                    <a:satOff val="0"/>
                    <a:lumOff val="0"/>
                    <a:alpha val="64000"/>
                  </a:schemeClr>
                </a:solidFill>
              </a:ln>
              <a:effectLst>
                <a:outerShdw blurRad="50800" dist="38100" algn="l" rotWithShape="0">
                  <a:prstClr val="black">
                    <a:alpha val="51000"/>
                  </a:prstClr>
                </a:outerShdw>
              </a:effectLst>
            </c:spPr>
            <c:extLst>
              <c:ext xmlns:c16="http://schemas.microsoft.com/office/drawing/2014/chart" uri="{C3380CC4-5D6E-409C-BE32-E72D297353CC}">
                <c16:uniqueId val="{00000003-E98F-4298-92C1-39003E5E9F5D}"/>
              </c:ext>
            </c:extLst>
          </c:dPt>
          <c:dPt>
            <c:idx val="2"/>
            <c:bubble3D val="0"/>
            <c:spPr>
              <a:solidFill>
                <a:schemeClr val="accent4"/>
              </a:solidFill>
              <a:ln w="19050">
                <a:solidFill>
                  <a:schemeClr val="lt1">
                    <a:hueOff val="0"/>
                    <a:satOff val="0"/>
                    <a:lumOff val="0"/>
                    <a:alpha val="64000"/>
                  </a:schemeClr>
                </a:solidFill>
              </a:ln>
              <a:effectLst>
                <a:outerShdw blurRad="50800" dist="38100" algn="l" rotWithShape="0">
                  <a:prstClr val="black">
                    <a:alpha val="51000"/>
                  </a:prstClr>
                </a:outerShdw>
              </a:effectLst>
            </c:spPr>
            <c:extLst>
              <c:ext xmlns:c16="http://schemas.microsoft.com/office/drawing/2014/chart" uri="{C3380CC4-5D6E-409C-BE32-E72D297353CC}">
                <c16:uniqueId val="{00000005-E98F-4298-92C1-39003E5E9F5D}"/>
              </c:ext>
            </c:extLst>
          </c:dPt>
          <c:dPt>
            <c:idx val="3"/>
            <c:bubble3D val="0"/>
            <c:spPr>
              <a:solidFill>
                <a:srgbClr val="0D9748"/>
              </a:solidFill>
              <a:ln w="19050">
                <a:solidFill>
                  <a:schemeClr val="lt1">
                    <a:hueOff val="0"/>
                    <a:satOff val="0"/>
                    <a:lumOff val="0"/>
                    <a:alpha val="64000"/>
                  </a:schemeClr>
                </a:solidFill>
              </a:ln>
              <a:effectLst>
                <a:outerShdw blurRad="50800" dist="38100" algn="l" rotWithShape="0">
                  <a:prstClr val="black">
                    <a:alpha val="51000"/>
                  </a:prstClr>
                </a:outerShdw>
              </a:effectLst>
            </c:spPr>
            <c:extLst>
              <c:ext xmlns:c16="http://schemas.microsoft.com/office/drawing/2014/chart" uri="{C3380CC4-5D6E-409C-BE32-E72D297353CC}">
                <c16:uniqueId val="{00000007-E98F-4298-92C1-39003E5E9F5D}"/>
              </c:ext>
            </c:extLst>
          </c:dPt>
          <c:dPt>
            <c:idx val="4"/>
            <c:bubble3D val="0"/>
            <c:spPr>
              <a:solidFill>
                <a:srgbClr val="1F5FAC"/>
              </a:solidFill>
              <a:ln w="19050">
                <a:solidFill>
                  <a:schemeClr val="lt1">
                    <a:hueOff val="0"/>
                    <a:satOff val="0"/>
                    <a:lumOff val="0"/>
                    <a:alpha val="64000"/>
                  </a:schemeClr>
                </a:solidFill>
              </a:ln>
              <a:effectLst>
                <a:outerShdw blurRad="50800" dist="38100" algn="l" rotWithShape="0">
                  <a:prstClr val="black">
                    <a:alpha val="51000"/>
                  </a:prstClr>
                </a:outerShdw>
              </a:effectLst>
            </c:spPr>
            <c:extLst>
              <c:ext xmlns:c16="http://schemas.microsoft.com/office/drawing/2014/chart" uri="{C3380CC4-5D6E-409C-BE32-E72D297353CC}">
                <c16:uniqueId val="{00000009-E98F-4298-92C1-39003E5E9F5D}"/>
              </c:ext>
            </c:extLst>
          </c:dPt>
          <c:dLbls>
            <c:dLbl>
              <c:idx val="0"/>
              <c:layout>
                <c:manualLayout>
                  <c:x val="-4.3244957509224678E-18"/>
                  <c:y val="-1.0261137296214307E-16"/>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706819649467741"/>
                      <c:h val="0.28265095614778502"/>
                    </c:manualLayout>
                  </c15:layout>
                </c:ext>
                <c:ext xmlns:c16="http://schemas.microsoft.com/office/drawing/2014/chart" uri="{C3380CC4-5D6E-409C-BE32-E72D297353CC}">
                  <c16:uniqueId val="{00000001-E98F-4298-92C1-39003E5E9F5D}"/>
                </c:ext>
              </c:extLst>
            </c:dLbl>
            <c:dLbl>
              <c:idx val="1"/>
              <c:layout>
                <c:manualLayout>
                  <c:x val="-3.774148981410699E-3"/>
                  <c:y val="5.3171962047603119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E98F-4298-92C1-39003E5E9F5D}"/>
                </c:ext>
              </c:extLst>
            </c:dLbl>
            <c:dLbl>
              <c:idx val="2"/>
              <c:layout>
                <c:manualLayout>
                  <c:x val="1.8870744907053408E-3"/>
                  <c:y val="3.638081613783372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E98F-4298-92C1-39003E5E9F5D}"/>
                </c:ext>
              </c:extLst>
            </c:dLbl>
            <c:dLbl>
              <c:idx val="3"/>
              <c:layout>
                <c:manualLayout>
                  <c:x val="-7.5482979628213633E-3"/>
                  <c:y val="5.5970522092486322E-3"/>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0964877531837325"/>
                      <c:h val="0.2607803784221876"/>
                    </c:manualLayout>
                  </c15:layout>
                </c:ext>
                <c:ext xmlns:c16="http://schemas.microsoft.com/office/drawing/2014/chart" uri="{C3380CC4-5D6E-409C-BE32-E72D297353CC}">
                  <c16:uniqueId val="{00000007-E98F-4298-92C1-39003E5E9F5D}"/>
                </c:ext>
              </c:extLst>
            </c:dLbl>
            <c:dLbl>
              <c:idx val="4"/>
              <c:layout>
                <c:manualLayout>
                  <c:x val="0.104732782822689"/>
                  <c:y val="-1.1017812287012716E-7"/>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506574300066241"/>
                      <c:h val="0.21600398932946913"/>
                    </c:manualLayout>
                  </c15:layout>
                </c:ext>
                <c:ext xmlns:c16="http://schemas.microsoft.com/office/drawing/2014/chart" uri="{C3380CC4-5D6E-409C-BE32-E72D297353CC}">
                  <c16:uniqueId val="{00000009-E98F-4298-92C1-39003E5E9F5D}"/>
                </c:ext>
              </c:extLst>
            </c:dLbl>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AvenirNextforSAS" panose="020B0503020202020204" pitchFamily="34" charset="0"/>
                    <a:ea typeface="+mn-ea"/>
                    <a:cs typeface="+mn-cs"/>
                  </a:defRPr>
                </a:pPr>
                <a:endParaRPr lang="en-US"/>
              </a:p>
            </c:txPr>
            <c:dLblPos val="outEnd"/>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Sheet1!$A$2:$A$6</c:f>
              <c:strCache>
                <c:ptCount val="5"/>
                <c:pt idx="0">
                  <c:v>Autonomy and control</c:v>
                </c:pt>
                <c:pt idx="1">
                  <c:v>Peace of mind</c:v>
                </c:pt>
                <c:pt idx="2">
                  <c:v>Family harmony</c:v>
                </c:pt>
                <c:pt idx="3">
                  <c:v>Financial protection</c:v>
                </c:pt>
                <c:pt idx="4">
                  <c:v>Avoid being a burden</c:v>
                </c:pt>
              </c:strCache>
            </c:strRef>
          </c:cat>
          <c:val>
            <c:numRef>
              <c:f>Sheet1!$B$2:$B$6</c:f>
              <c:numCache>
                <c:formatCode>0%</c:formatCode>
                <c:ptCount val="5"/>
                <c:pt idx="0">
                  <c:v>0.1</c:v>
                </c:pt>
                <c:pt idx="1">
                  <c:v>0.39</c:v>
                </c:pt>
                <c:pt idx="2">
                  <c:v>0.13</c:v>
                </c:pt>
                <c:pt idx="3">
                  <c:v>0.16</c:v>
                </c:pt>
                <c:pt idx="4">
                  <c:v>0.23</c:v>
                </c:pt>
              </c:numCache>
            </c:numRef>
          </c:val>
          <c:extLst>
            <c:ext xmlns:c16="http://schemas.microsoft.com/office/drawing/2014/chart" uri="{C3380CC4-5D6E-409C-BE32-E72D297353CC}">
              <c16:uniqueId val="{0000000A-E98F-4298-92C1-39003E5E9F5D}"/>
            </c:ext>
          </c:extLst>
        </c:ser>
        <c:dLbls>
          <c:showLegendKey val="0"/>
          <c:showVal val="0"/>
          <c:showCatName val="1"/>
          <c:showSerName val="0"/>
          <c:showPercent val="0"/>
          <c:showBubbleSize val="0"/>
          <c:showLeaderLines val="0"/>
        </c:dLbls>
        <c:firstSliceAng val="205"/>
      </c:pieChart>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31_4F03A7AA.xml><?xml version="1.0" encoding="utf-8"?>
<p188:cmLst xmlns:a="http://schemas.openxmlformats.org/drawingml/2006/main" xmlns:r="http://schemas.openxmlformats.org/officeDocument/2006/relationships" xmlns:p188="http://schemas.microsoft.com/office/powerpoint/2018/8/main">
  <p188:cm id="{B3D6E534-6619-514B-AF2A-75EB1F3A1BC7}" authorId="{6FD74A14-5519-0964-C13C-37DDF083AD12}" created="2022-06-22T03:56:42.619">
    <pc:sldMkLst xmlns:pc="http://schemas.microsoft.com/office/powerpoint/2013/main/command">
      <pc:docMk/>
      <pc:sldMk cId="1325639594" sldId="305"/>
    </pc:sldMkLst>
    <p188:txBody>
      <a:bodyPr/>
      <a:lstStyle/>
      <a:p>
        <a:r>
          <a:rPr lang="en-US"/>
          <a:t>In item 4, I changed the word “change” to “chance”</a:t>
        </a:r>
      </a:p>
    </p188:txBody>
  </p188:cm>
</p188:cmLst>
</file>

<file path=ppt/comments/modernComment_132_2E06B9E2.xml><?xml version="1.0" encoding="utf-8"?>
<p188:cmLst xmlns:a="http://schemas.openxmlformats.org/drawingml/2006/main" xmlns:r="http://schemas.openxmlformats.org/officeDocument/2006/relationships" xmlns:p188="http://schemas.microsoft.com/office/powerpoint/2018/8/main">
  <p188:cm id="{67DDF976-75AB-F04D-9AC2-32776D0D7734}" authorId="{AB78D196-E353-756C-06CF-64A95CF3FB21}" created="2022-11-08T14:33:46.086">
    <pc:sldMkLst xmlns:pc="http://schemas.microsoft.com/office/powerpoint/2013/main/command">
      <pc:docMk/>
      <pc:sldMk cId="772192738" sldId="306"/>
    </pc:sldMkLst>
    <p188:txBody>
      <a:bodyPr/>
      <a:lstStyle/>
      <a:p>
        <a:r>
          <a:rPr lang="en-US"/>
          <a:t>Maybe change “should” to “do.”  Otherwise it might look like the proportions on the graph echo the importance of each reason.</a:t>
        </a:r>
      </a:p>
    </p188:txBody>
  </p188:cm>
</p188:cmLst>
</file>

<file path=ppt/comments/modernComment_139_74BFA206.xml><?xml version="1.0" encoding="utf-8"?>
<p188:cmLst xmlns:a="http://schemas.openxmlformats.org/drawingml/2006/main" xmlns:r="http://schemas.openxmlformats.org/officeDocument/2006/relationships" xmlns:p188="http://schemas.microsoft.com/office/powerpoint/2018/8/main">
  <p188:cm id="{C40CC1DE-1D71-BB4F-9DD4-674FA7FE801B}" authorId="{AB78D196-E353-756C-06CF-64A95CF3FB21}" created="2022-11-08T13:56:25.353">
    <pc:sldMkLst xmlns:pc="http://schemas.microsoft.com/office/powerpoint/2013/main/command">
      <pc:docMk/>
      <pc:sldMk cId="1958715910" sldId="313"/>
    </pc:sldMkLst>
    <p188:txBody>
      <a:bodyPr/>
      <a:lstStyle/>
      <a:p>
        <a:r>
          <a:rPr lang="en-US"/>
          <a:t>We should change this to “their credit card bill” because, if it was only her husband’s card, she may not owe anything.</a:t>
        </a:r>
      </a:p>
    </p188:txBody>
  </p188:cm>
</p188:cmLst>
</file>

<file path=ppt/comments/modernComment_13A_4917093B.xml><?xml version="1.0" encoding="utf-8"?>
<p188:cmLst xmlns:a="http://schemas.openxmlformats.org/drawingml/2006/main" xmlns:r="http://schemas.openxmlformats.org/officeDocument/2006/relationships" xmlns:p188="http://schemas.microsoft.com/office/powerpoint/2018/8/main">
  <p188:cm id="{38463074-2AC4-6C4A-8D6C-7F6066092EBA}" authorId="{AB78D196-E353-756C-06CF-64A95CF3FB21}" created="2022-11-08T13:58:29.332">
    <ac:txMkLst xmlns:ac="http://schemas.microsoft.com/office/drawing/2013/main/command">
      <pc:docMk xmlns:pc="http://schemas.microsoft.com/office/powerpoint/2013/main/command"/>
      <pc:sldMk xmlns:pc="http://schemas.microsoft.com/office/powerpoint/2013/main/command" cId="1226246459" sldId="314"/>
      <ac:spMk id="6" creationId="{00000000-0000-0000-0000-000000000000}"/>
      <ac:txMk cp="439" len="6">
        <ac:context len="507" hash="1006642020"/>
      </ac:txMk>
    </ac:txMkLst>
    <p188:pos x="941411" y="4344558"/>
    <p188:txBody>
      <a:bodyPr/>
      <a:lstStyle/>
      <a:p>
        <a:r>
          <a:rPr lang="en-US"/>
          <a:t>I’m noticing that the reading level of our text is pretty high.  I’m not going to suggest an overhaul at this point, but just make a few specific suggestions for changes.  Here I would probably just say “fought unfair charges.”</a:t>
        </a:r>
      </a:p>
    </p188:txBody>
  </p188:cm>
  <p188:cm id="{4BB61A40-FB90-904A-9456-22FCD1CFBA96}" authorId="{AB78D196-E353-756C-06CF-64A95CF3FB21}" created="2022-11-08T13:58:51.866">
    <pc:sldMkLst xmlns:pc="http://schemas.microsoft.com/office/powerpoint/2013/main/command">
      <pc:docMk/>
      <pc:sldMk cId="1226246459" sldId="314"/>
    </pc:sldMkLst>
    <p188:txBody>
      <a:bodyPr/>
      <a:lstStyle/>
      <a:p>
        <a:r>
          <a:rPr lang="en-US"/>
          <a:t>Use rather than access</a:t>
        </a:r>
      </a:p>
    </p188:txBody>
  </p188:cm>
</p188:cmLst>
</file>

<file path=ppt/comments/modernComment_142_9546119D.xml><?xml version="1.0" encoding="utf-8"?>
<p188:cmLst xmlns:a="http://schemas.openxmlformats.org/drawingml/2006/main" xmlns:r="http://schemas.openxmlformats.org/officeDocument/2006/relationships" xmlns:p188="http://schemas.microsoft.com/office/powerpoint/2018/8/main">
  <p188:cm id="{333B1E93-77D2-9B4F-BE84-68A078FEA63F}" authorId="{6FD74A14-5519-0964-C13C-37DDF083AD12}" created="2022-06-22T03:57:34.792">
    <pc:sldMkLst xmlns:pc="http://schemas.microsoft.com/office/powerpoint/2013/main/command">
      <pc:docMk/>
      <pc:sldMk cId="2504397213" sldId="322"/>
    </pc:sldMkLst>
    <p188:txBody>
      <a:bodyPr/>
      <a:lstStyle/>
      <a:p>
        <a:r>
          <a:rPr lang="en-US"/>
          <a:t>I reduced the font size in the text from 36 to 28. It looked weird that the font size of the text was larger than the heading.</a:t>
        </a:r>
      </a:p>
    </p188:txBody>
  </p188:cm>
</p188:cmLst>
</file>

<file path=ppt/comments/modernComment_144_CD5F93A0.xml><?xml version="1.0" encoding="utf-8"?>
<p188:cmLst xmlns:a="http://schemas.openxmlformats.org/drawingml/2006/main" xmlns:r="http://schemas.openxmlformats.org/officeDocument/2006/relationships" xmlns:p188="http://schemas.microsoft.com/office/powerpoint/2018/8/main">
  <p188:cm id="{38AAFCC0-DB58-AC4D-8775-926B65614D2B}" authorId="{6FD74A14-5519-0964-C13C-37DDF083AD12}" created="2022-06-22T03:59:23.326">
    <pc:sldMkLst xmlns:pc="http://schemas.microsoft.com/office/powerpoint/2013/main/command">
      <pc:docMk/>
      <pc:sldMk cId="3445592992" sldId="324"/>
    </pc:sldMkLst>
    <p188:txBody>
      <a:bodyPr/>
      <a:lstStyle/>
      <a:p>
        <a:r>
          <a:rPr lang="en-US"/>
          <a:t>I reduced the font size in the text from 36 to 32. It looked weird that the font size of the text was larger than the heading.</a:t>
        </a:r>
      </a:p>
    </p188:txBody>
  </p188:cm>
</p188:cmLst>
</file>

<file path=ppt/comments/modernComment_149_BEE2B7ED.xml><?xml version="1.0" encoding="utf-8"?>
<p188:cmLst xmlns:a="http://schemas.openxmlformats.org/drawingml/2006/main" xmlns:r="http://schemas.openxmlformats.org/officeDocument/2006/relationships" xmlns:p188="http://schemas.microsoft.com/office/powerpoint/2018/8/main">
  <p188:cm id="{15076837-3E17-4947-BE40-F5700CEBEEF3}" authorId="{AB78D196-E353-756C-06CF-64A95CF3FB21}" created="2022-06-22T18:44:40.412">
    <pc:sldMkLst xmlns:pc="http://schemas.microsoft.com/office/powerpoint/2013/main/command">
      <pc:docMk/>
      <pc:sldMk cId="3202529261" sldId="329"/>
    </pc:sldMkLst>
    <p188:txBody>
      <a:bodyPr/>
      <a:lstStyle/>
      <a:p>
        <a:r>
          <a:rPr lang="en-US"/>
          <a:t>I’m not sure I understand the symbolism of the magnifying glass here.  Perhaps ask for a different icon for the myth/reality slides.  Possibly a person scratching his/her head?  Or an arrow pointing to the “reality?”</a:t>
        </a:r>
      </a:p>
    </p188:txBody>
  </p188:cm>
</p188:cmLst>
</file>

<file path=ppt/comments/modernComment_157_510E7D39.xml><?xml version="1.0" encoding="utf-8"?>
<p188:cmLst xmlns:a="http://schemas.openxmlformats.org/drawingml/2006/main" xmlns:r="http://schemas.openxmlformats.org/officeDocument/2006/relationships" xmlns:p188="http://schemas.microsoft.com/office/powerpoint/2018/8/main">
  <p188:cm id="{0CEB8F3D-6BA0-4F41-B65F-E92F7A92CA9A}" authorId="{AB78D196-E353-756C-06CF-64A95CF3FB21}" created="2022-06-22T18:46:43.343">
    <pc:sldMkLst xmlns:pc="http://schemas.microsoft.com/office/powerpoint/2013/main/command">
      <pc:docMk/>
      <pc:sldMk cId="1359904057" sldId="343"/>
    </pc:sldMkLst>
    <p188:txBody>
      <a:bodyPr/>
      <a:lstStyle/>
      <a:p>
        <a:r>
          <a:rPr lang="en-US"/>
          <a:t>The font here is very small.  Consider breaking this into two slides.</a:t>
        </a:r>
      </a:p>
    </p188:txBody>
  </p188:cm>
</p188:cmLst>
</file>

<file path=ppt/comments/modernComment_161_92B82467.xml><?xml version="1.0" encoding="utf-8"?>
<p188:cmLst xmlns:a="http://schemas.openxmlformats.org/drawingml/2006/main" xmlns:r="http://schemas.openxmlformats.org/officeDocument/2006/relationships" xmlns:p188="http://schemas.microsoft.com/office/powerpoint/2018/8/main">
  <p188:cm id="{11588CDB-A433-4B48-BFA2-03F4F4FBC956}" authorId="{AB78D196-E353-756C-06CF-64A95CF3FB21}" created="2022-06-22T19:53:49.473">
    <pc:sldMkLst xmlns:pc="http://schemas.microsoft.com/office/powerpoint/2013/main/command">
      <pc:docMk/>
      <pc:sldMk cId="2461541479" sldId="353"/>
    </pc:sldMkLst>
    <p188:txBody>
      <a:bodyPr/>
      <a:lstStyle/>
      <a:p>
        <a:r>
          <a:rPr lang="en-US"/>
          <a:t>The notes say “Possible group discussion” but the slide calls this a group activity.  I think we need to go more one way or the other.</a:t>
        </a:r>
      </a:p>
    </p188:txBody>
  </p188:cm>
</p188:cmLst>
</file>

<file path=ppt/comments/modernComment_162_970CB309.xml><?xml version="1.0" encoding="utf-8"?>
<p188:cmLst xmlns:a="http://schemas.openxmlformats.org/drawingml/2006/main" xmlns:r="http://schemas.openxmlformats.org/officeDocument/2006/relationships" xmlns:p188="http://schemas.microsoft.com/office/powerpoint/2018/8/main">
  <p188:cm id="{79D7AF73-BEBA-A14D-9C74-54DB50D650A8}" authorId="{AB78D196-E353-756C-06CF-64A95CF3FB21}" created="2022-06-22T19:54:15.671">
    <pc:sldMkLst xmlns:pc="http://schemas.microsoft.com/office/powerpoint/2013/main/command">
      <pc:docMk/>
      <pc:sldMk cId="2534191881" sldId="354"/>
    </pc:sldMkLst>
    <p188:txBody>
      <a:bodyPr/>
      <a:lstStyle/>
      <a:p>
        <a:r>
          <a:rPr lang="en-US"/>
          <a:t>Same comment here</a:t>
        </a:r>
      </a:p>
    </p188:txBody>
  </p188:cm>
</p188:cmLst>
</file>

<file path=ppt/comments/modernComment_165_CC5EA6BF.xml><?xml version="1.0" encoding="utf-8"?>
<p188:cmLst xmlns:a="http://schemas.openxmlformats.org/drawingml/2006/main" xmlns:r="http://schemas.openxmlformats.org/officeDocument/2006/relationships" xmlns:p188="http://schemas.microsoft.com/office/powerpoint/2018/8/main">
  <p188:cm id="{C150A8F3-E993-2444-9232-89DFF3039DA0}" authorId="{AB78D196-E353-756C-06CF-64A95CF3FB21}" created="2022-06-22T19:55:27.155">
    <ac:deMkLst xmlns:ac="http://schemas.microsoft.com/office/drawing/2013/main/command">
      <pc:docMk xmlns:pc="http://schemas.microsoft.com/office/powerpoint/2013/main/command"/>
      <pc:sldMk xmlns:pc="http://schemas.microsoft.com/office/powerpoint/2013/main/command" cId="3428755135" sldId="357"/>
      <ac:spMk id="8" creationId="{00000000-0000-0000-0000-000000000000}"/>
    </ac:deMkLst>
    <p188:txBody>
      <a:bodyPr/>
      <a:lstStyle/>
      <a:p>
        <a:r>
          <a:rPr lang="en-US"/>
          <a:t>I changed the text in the prompt slightly</a:t>
        </a:r>
      </a:p>
    </p188:txBody>
  </p188:cm>
</p188:cmLst>
</file>

<file path=ppt/comments/modernComment_16B_D0B594C6.xml><?xml version="1.0" encoding="utf-8"?>
<p188:cmLst xmlns:a="http://schemas.openxmlformats.org/drawingml/2006/main" xmlns:r="http://schemas.openxmlformats.org/officeDocument/2006/relationships" xmlns:p188="http://schemas.microsoft.com/office/powerpoint/2018/8/main">
  <p188:cm id="{CDB399C0-FFB4-8D49-95DF-73171F2E1DC3}" authorId="{AB78D196-E353-756C-06CF-64A95CF3FB21}" created="2022-11-08T14:03:43.429">
    <ac:txMkLst xmlns:ac="http://schemas.microsoft.com/office/drawing/2013/main/command">
      <pc:docMk xmlns:pc="http://schemas.microsoft.com/office/powerpoint/2013/main/command"/>
      <pc:sldMk xmlns:pc="http://schemas.microsoft.com/office/powerpoint/2013/main/command" cId="3501561030" sldId="363"/>
      <ac:spMk id="8" creationId="{00000000-0000-0000-0000-000000000000}"/>
      <ac:txMk cp="80" len="9">
        <ac:context len="295" hash="1002472290"/>
      </ac:txMk>
    </ac:txMkLst>
    <p188:pos x="3714345" y="1122598"/>
    <p188:txBody>
      <a:bodyPr/>
      <a:lstStyle/>
      <a:p>
        <a:r>
          <a:rPr lang="en-US"/>
          <a:t>“Long” or “hard” recovery</a:t>
        </a:r>
      </a:p>
    </p188:txBody>
  </p188:cm>
  <p188:cm id="{9D9AD5AA-839F-E142-A18C-0C53F04873C1}" authorId="{AB78D196-E353-756C-06CF-64A95CF3FB21}" created="2022-11-08T14:13:13.222">
    <pc:sldMkLst xmlns:pc="http://schemas.microsoft.com/office/powerpoint/2013/main/command">
      <pc:docMk/>
      <pc:sldMk cId="3501561030" sldId="363"/>
    </pc:sldMkLst>
    <p188:txBody>
      <a:bodyPr/>
      <a:lstStyle/>
      <a:p>
        <a:r>
          <a:rPr lang="en-US"/>
          <a:t>“Seeing, hearing or getting around”</a:t>
        </a:r>
      </a:p>
    </p188:txBody>
  </p188:cm>
</p188:cmLst>
</file>

<file path=ppt/comments/modernComment_170_9A19FE65.xml><?xml version="1.0" encoding="utf-8"?>
<p188:cmLst xmlns:a="http://schemas.openxmlformats.org/drawingml/2006/main" xmlns:r="http://schemas.openxmlformats.org/officeDocument/2006/relationships" xmlns:p188="http://schemas.microsoft.com/office/powerpoint/2018/8/main">
  <p188:cm id="{376EE387-9867-7940-8327-A9664A021B93}" authorId="{AB78D196-E353-756C-06CF-64A95CF3FB21}" created="2022-06-22T19:44:40.226">
    <pc:sldMkLst xmlns:pc="http://schemas.microsoft.com/office/powerpoint/2013/main/command">
      <pc:docMk/>
      <pc:sldMk cId="2585394789" sldId="368"/>
    </pc:sldMkLst>
    <p188:txBody>
      <a:bodyPr/>
      <a:lstStyle/>
      <a:p>
        <a:r>
          <a:rPr lang="en-US"/>
          <a:t>On some slides we have bullets and on others we don’t.  We need to decide which way to go so that we are consistent.</a:t>
        </a:r>
      </a:p>
    </p188:txBody>
  </p188:cm>
</p188:cmLst>
</file>

<file path=ppt/comments/modernComment_171_2746746.xml><?xml version="1.0" encoding="utf-8"?>
<p188:cmLst xmlns:a="http://schemas.openxmlformats.org/drawingml/2006/main" xmlns:r="http://schemas.openxmlformats.org/officeDocument/2006/relationships" xmlns:p188="http://schemas.microsoft.com/office/powerpoint/2018/8/main">
  <p188:cm id="{9935B8DF-5EC9-F142-A6AE-64B3D29D05BD}" authorId="{6FD74A14-5519-0964-C13C-37DDF083AD12}" created="2022-06-22T04:15:45.206">
    <ac:deMkLst xmlns:ac="http://schemas.microsoft.com/office/drawing/2013/main/command">
      <pc:docMk xmlns:pc="http://schemas.microsoft.com/office/powerpoint/2013/main/command"/>
      <pc:sldMk xmlns:pc="http://schemas.microsoft.com/office/powerpoint/2013/main/command" cId="41183046" sldId="369"/>
      <ac:spMk id="2" creationId="{00000000-0000-0000-0000-000000000000}"/>
    </ac:deMkLst>
    <p188:txBody>
      <a:bodyPr/>
      <a:lstStyle/>
      <a:p>
        <a:r>
          <a:rPr lang="en-US"/>
          <a:t>I reduced the font size in the text from 36 to 28. It looked weird that the font size of the answer was larger than the question.</a:t>
        </a:r>
      </a:p>
    </p188:txBody>
  </p188:cm>
</p188:cmLst>
</file>

<file path=ppt/comments/modernComment_173_6236EB6C.xml><?xml version="1.0" encoding="utf-8"?>
<p188:cmLst xmlns:a="http://schemas.openxmlformats.org/drawingml/2006/main" xmlns:r="http://schemas.openxmlformats.org/officeDocument/2006/relationships" xmlns:p188="http://schemas.microsoft.com/office/powerpoint/2018/8/main">
  <p188:cm id="{AC342825-F938-6C48-9307-4B7040201B82}" authorId="{6FD74A14-5519-0964-C13C-37DDF083AD12}" created="2022-06-22T04:18:38.093">
    <pc:sldMkLst xmlns:pc="http://schemas.microsoft.com/office/powerpoint/2013/main/command">
      <pc:docMk/>
      <pc:sldMk cId="1647766380" sldId="371"/>
    </pc:sldMkLst>
    <p188:txBody>
      <a:bodyPr/>
      <a:lstStyle/>
      <a:p>
        <a:r>
          <a:rPr lang="en-US"/>
          <a:t>I reduced the font size in the text from 60 to 44. It looked weird that the font size of the answer was larger than the question.</a:t>
        </a:r>
      </a:p>
    </p188:txBody>
  </p188:cm>
</p188:cmLst>
</file>

<file path=ppt/comments/modernComment_17B_35BB5A64.xml><?xml version="1.0" encoding="utf-8"?>
<p188:cmLst xmlns:a="http://schemas.openxmlformats.org/drawingml/2006/main" xmlns:r="http://schemas.openxmlformats.org/officeDocument/2006/relationships" xmlns:p188="http://schemas.microsoft.com/office/powerpoint/2018/8/main">
  <p188:cm id="{F17B060E-3829-F247-89C7-9BBD06BEB20C}" authorId="{AB78D196-E353-756C-06CF-64A95CF3FB21}" created="2022-06-22T19:52:06.622">
    <pc:sldMkLst xmlns:pc="http://schemas.microsoft.com/office/powerpoint/2013/main/command">
      <pc:docMk/>
      <pc:sldMk cId="901470820" sldId="379"/>
    </pc:sldMkLst>
    <p188:txBody>
      <a:bodyPr/>
      <a:lstStyle/>
      <a:p>
        <a:r>
          <a:rPr lang="en-US"/>
          <a:t>Maybe Viet can improve on this layout - it looks unfocused</a:t>
        </a:r>
      </a:p>
    </p188:txBody>
  </p188:cm>
</p188:cmLst>
</file>

<file path=ppt/comments/modernComment_17C_CF0CA7A7.xml><?xml version="1.0" encoding="utf-8"?>
<p188:cmLst xmlns:a="http://schemas.openxmlformats.org/drawingml/2006/main" xmlns:r="http://schemas.openxmlformats.org/officeDocument/2006/relationships" xmlns:p188="http://schemas.microsoft.com/office/powerpoint/2018/8/main">
  <p188:cm id="{D4855F5C-F793-6842-9503-F685A4E01713}" authorId="{AB78D196-E353-756C-06CF-64A95CF3FB21}" created="2022-06-22T18:48:20.844">
    <pc:sldMkLst xmlns:pc="http://schemas.microsoft.com/office/powerpoint/2013/main/command">
      <pc:docMk/>
      <pc:sldMk cId="3473713063" sldId="380"/>
    </pc:sldMkLst>
    <p188:txBody>
      <a:bodyPr/>
      <a:lstStyle/>
      <a:p>
        <a:r>
          <a:rPr lang="en-US"/>
          <a:t>Again, is the font too small?  Consider having online on one slide and on paper on the next slide</a:t>
        </a:r>
      </a:p>
    </p188:txBody>
  </p188:cm>
</p188:cmLst>
</file>

<file path=ppt/comments/modernComment_17D_FEADAC58.xml><?xml version="1.0" encoding="utf-8"?>
<p188:cmLst xmlns:a="http://schemas.openxmlformats.org/drawingml/2006/main" xmlns:r="http://schemas.openxmlformats.org/officeDocument/2006/relationships" xmlns:p188="http://schemas.microsoft.com/office/powerpoint/2018/8/main">
  <p188:cm id="{6C9E9D9B-699C-9147-9DA8-1F5133ECCCF8}" authorId="{AB78D196-E353-756C-06CF-64A95CF3FB21}" created="2022-06-22T18:52:37.929">
    <pc:sldMkLst xmlns:pc="http://schemas.microsoft.com/office/powerpoint/2013/main/command">
      <pc:docMk/>
      <pc:sldMk cId="4272794712" sldId="381"/>
    </pc:sldMkLst>
    <p188:txBody>
      <a:bodyPr/>
      <a:lstStyle/>
      <a:p>
        <a:r>
          <a:rPr lang="en-US"/>
          <a:t>Previously we used this icon for “pair and share” activities.  I would use a different illustration here, e.g. very simplified facial profiles of two people facing one another, one with mouth open (ie simple depiction of two people chatting)</a:t>
        </a:r>
      </a:p>
    </p188:txBody>
  </p188:cm>
</p188:cmLst>
</file>

<file path=ppt/comments/modernComment_188_8C6BC36.xml><?xml version="1.0" encoding="utf-8"?>
<p188:cmLst xmlns:a="http://schemas.openxmlformats.org/drawingml/2006/main" xmlns:r="http://schemas.openxmlformats.org/officeDocument/2006/relationships" xmlns:p188="http://schemas.microsoft.com/office/powerpoint/2018/8/main">
  <p188:cm id="{EB8C4DE4-4638-094C-A02B-D62559F12660}" authorId="{6FD74A14-5519-0964-C13C-37DDF083AD12}" created="2022-06-22T04:09:08.320">
    <ac:deMkLst xmlns:ac="http://schemas.microsoft.com/office/drawing/2013/main/command">
      <pc:docMk xmlns:pc="http://schemas.microsoft.com/office/powerpoint/2013/main/command"/>
      <pc:sldMk xmlns:pc="http://schemas.microsoft.com/office/powerpoint/2013/main/command" cId="147242038" sldId="392"/>
      <ac:spMk id="8" creationId="{00000000-0000-0000-0000-000000000000}"/>
    </ac:deMkLst>
    <p188:txBody>
      <a:bodyPr/>
      <a:lstStyle/>
      <a:p>
        <a:r>
          <a:rPr lang="en-US"/>
          <a:t>Broke this into two sentences by adding the period before “But”</a:t>
        </a:r>
      </a:p>
    </p188:txBody>
  </p188:cm>
</p188:cmLst>
</file>

<file path=ppt/comments/modernComment_18F_9DD65F5C.xml><?xml version="1.0" encoding="utf-8"?>
<p188:cmLst xmlns:a="http://schemas.openxmlformats.org/drawingml/2006/main" xmlns:r="http://schemas.openxmlformats.org/officeDocument/2006/relationships" xmlns:p188="http://schemas.microsoft.com/office/powerpoint/2018/8/main">
  <p188:cm id="{CEF6135F-2310-624E-A6B4-D05FFD74B77D}" authorId="{6FD74A14-5519-0964-C13C-37DDF083AD12}" created="2022-06-22T04:01:10.408">
    <ac:deMkLst xmlns:ac="http://schemas.microsoft.com/office/drawing/2013/main/command">
      <pc:docMk xmlns:pc="http://schemas.microsoft.com/office/powerpoint/2013/main/command"/>
      <pc:sldMk xmlns:pc="http://schemas.microsoft.com/office/powerpoint/2013/main/command" cId="2648072028" sldId="399"/>
      <ac:spMk id="7" creationId="{00000000-0000-0000-0000-000000000000}"/>
    </ac:deMkLst>
    <p188:txBody>
      <a:bodyPr/>
      <a:lstStyle/>
      <a:p>
        <a:r>
          <a:rPr lang="en-US"/>
          <a:t>I reduced the font size in the text from 36 to 32. It looked weird that the font size of the text was larger than the heading.</a:t>
        </a:r>
      </a:p>
    </p188:txBody>
  </p188:cm>
  <p188:cm id="{25B68A2A-628A-354A-9787-264F1DE412B4}" authorId="{AB78D196-E353-756C-06CF-64A95CF3FB21}" created="2022-06-22T18:42:10.561">
    <pc:sldMkLst xmlns:pc="http://schemas.microsoft.com/office/powerpoint/2013/main/command">
      <pc:docMk/>
      <pc:sldMk cId="2648072028" sldId="399"/>
    </pc:sldMkLst>
    <p188:txBody>
      <a:bodyPr/>
      <a:lstStyle/>
      <a:p>
        <a:r>
          <a:rPr lang="en-US"/>
          <a:t>The orange color on this slide looks jarring and incongruous to me.  I think the orange on the following slide is good, but it looks weird here.</a:t>
        </a:r>
      </a:p>
    </p188:txBody>
  </p188:cm>
</p188:cmLst>
</file>

<file path=ppt/comments/modernComment_190_F31E940B.xml><?xml version="1.0" encoding="utf-8"?>
<p188:cmLst xmlns:a="http://schemas.openxmlformats.org/drawingml/2006/main" xmlns:r="http://schemas.openxmlformats.org/officeDocument/2006/relationships" xmlns:p188="http://schemas.microsoft.com/office/powerpoint/2018/8/main">
  <p188:cm id="{5BDFA974-0C63-A346-88CA-ABB089FC4721}" authorId="{AB78D196-E353-756C-06CF-64A95CF3FB21}" created="2022-11-08T14:34:58.073">
    <ac:txMkLst xmlns:ac="http://schemas.microsoft.com/office/drawing/2013/main/command">
      <pc:docMk xmlns:pc="http://schemas.microsoft.com/office/powerpoint/2013/main/command"/>
      <pc:sldMk xmlns:pc="http://schemas.microsoft.com/office/powerpoint/2013/main/command" cId="4078867467" sldId="400"/>
      <ac:spMk id="11" creationId="{E59A8469-09EF-8590-4E8E-7FC9FBF77EFA}"/>
      <ac:txMk cp="15" len="18">
        <ac:context len="34" hash="3738769350"/>
      </ac:txMk>
    </ac:txMkLst>
    <p188:pos x="4906566" y="732834"/>
    <p188:txBody>
      <a:bodyPr/>
      <a:lstStyle/>
      <a:p>
        <a:r>
          <a:rPr lang="en-US"/>
          <a:t>On the previous slide (notes page) it said to click to reveal qualities.  Do these click in one at a time, or does it just mean to click on this slide?  I assumed the latter and tweaked the language slightly but it might need more clarification.</a:t>
        </a:r>
      </a:p>
    </p188:txBody>
  </p188:cm>
</p188:cmLst>
</file>

<file path=ppt/comments/modernComment_194_46E87FDC.xml><?xml version="1.0" encoding="utf-8"?>
<p188:cmLst xmlns:a="http://schemas.openxmlformats.org/drawingml/2006/main" xmlns:r="http://schemas.openxmlformats.org/officeDocument/2006/relationships" xmlns:p188="http://schemas.microsoft.com/office/powerpoint/2018/8/main">
  <p188:cm id="{C0D56FDB-B089-4E4B-B20A-33FCAB8A9A04}" authorId="{6FD74A14-5519-0964-C13C-37DDF083AD12}" created="2022-06-22T04:15:11.563">
    <pc:sldMkLst xmlns:pc="http://schemas.microsoft.com/office/powerpoint/2013/main/command">
      <pc:docMk/>
      <pc:sldMk cId="1189642204" sldId="404"/>
    </pc:sldMkLst>
    <p188:txBody>
      <a:bodyPr/>
      <a:lstStyle/>
      <a:p>
        <a:r>
          <a:rPr lang="en-US"/>
          <a:t>I reduced the font size in the text from 60 to 44. It looked weird that the font size of the answer was larger than the question.</a:t>
        </a:r>
      </a:p>
    </p188:txBody>
  </p188:cm>
</p188:cmLst>
</file>

<file path=ppt/comments/modernComment_195_46E98B0E.xml><?xml version="1.0" encoding="utf-8"?>
<p188:cmLst xmlns:a="http://schemas.openxmlformats.org/drawingml/2006/main" xmlns:r="http://schemas.openxmlformats.org/officeDocument/2006/relationships" xmlns:p188="http://schemas.microsoft.com/office/powerpoint/2018/8/main">
  <p188:cm id="{65D5EBF8-DFBE-684A-A7B1-57CC426E050E}" authorId="{6FD74A14-5519-0964-C13C-37DDF083AD12}" created="2022-06-22T04:19:00.683">
    <pc:sldMkLst xmlns:pc="http://schemas.microsoft.com/office/powerpoint/2013/main/command">
      <pc:docMk/>
      <pc:sldMk cId="1189710606" sldId="405"/>
    </pc:sldMkLst>
    <p188:txBody>
      <a:bodyPr/>
      <a:lstStyle/>
      <a:p>
        <a:r>
          <a:rPr lang="en-US"/>
          <a:t>I reduced the font size in the text from 36 to 28. It looked weird that the font size of the answer was larger than the question.</a:t>
        </a:r>
      </a:p>
    </p188:txBody>
  </p188:cm>
</p188:cmLst>
</file>

<file path=ppt/comments/modernComment_196_DE21C84.xml><?xml version="1.0" encoding="utf-8"?>
<p188:cmLst xmlns:a="http://schemas.openxmlformats.org/drawingml/2006/main" xmlns:r="http://schemas.openxmlformats.org/officeDocument/2006/relationships" xmlns:p188="http://schemas.microsoft.com/office/powerpoint/2018/8/main">
  <p188:cm id="{0E5CD5A7-D43C-644E-BBCF-D5A132FD7C77}" authorId="{6FD74A14-5519-0964-C13C-37DDF083AD12}" created="2022-06-22T04:19:44.779">
    <ac:txMkLst xmlns:ac="http://schemas.microsoft.com/office/drawing/2013/main/command">
      <pc:docMk xmlns:pc="http://schemas.microsoft.com/office/powerpoint/2013/main/command"/>
      <pc:sldMk xmlns:pc="http://schemas.microsoft.com/office/powerpoint/2013/main/command" cId="232922244" sldId="406"/>
      <ac:spMk id="7" creationId="{F11DC671-719D-EA6D-E0BC-46405FF55353}"/>
      <ac:txMk cp="0" len="86">
        <ac:context len="87" hash="2266934378"/>
      </ac:txMk>
    </ac:txMkLst>
    <p188:pos x="10248899" y="626596"/>
    <p188:txBody>
      <a:bodyPr/>
      <a:lstStyle/>
      <a:p>
        <a:r>
          <a:rPr lang="en-US"/>
          <a:t>I reduced the font size in the text from 54 to 44. It looked weird that the font size of the answer was larger than the question.</a:t>
        </a:r>
      </a:p>
    </p188:txBody>
  </p188:cm>
</p188:cmLst>
</file>

<file path=ppt/comments/modernComment_197_5A9CC8DA.xml><?xml version="1.0" encoding="utf-8"?>
<p188:cmLst xmlns:a="http://schemas.openxmlformats.org/drawingml/2006/main" xmlns:r="http://schemas.openxmlformats.org/officeDocument/2006/relationships" xmlns:p188="http://schemas.microsoft.com/office/powerpoint/2018/8/main">
  <p188:cm id="{2E6EC78C-E601-6A47-A5DB-E3C432CAC26E}" authorId="{6FD74A14-5519-0964-C13C-37DDF083AD12}" created="2022-06-22T04:20:17.255">
    <ac:txMkLst xmlns:ac="http://schemas.microsoft.com/office/drawing/2013/main/command">
      <pc:docMk xmlns:pc="http://schemas.microsoft.com/office/powerpoint/2013/main/command"/>
      <pc:sldMk xmlns:pc="http://schemas.microsoft.com/office/powerpoint/2013/main/command" cId="1520224474" sldId="407"/>
      <ac:spMk id="2" creationId="{00000000-0000-0000-0000-000000000000}"/>
      <ac:txMk cp="87" len="248">
        <ac:context len="336" hash="4182599238"/>
      </ac:txMk>
    </ac:txMkLst>
    <p188:pos x="10493828" y="1628533"/>
    <p188:txBody>
      <a:bodyPr/>
      <a:lstStyle/>
      <a:p>
        <a:r>
          <a:rPr lang="en-US"/>
          <a:t>I reduced the font size in the text from 36 to 28. It looked weird that the font size of the answer was larger than the question.</a:t>
        </a:r>
      </a:p>
    </p188:txBody>
  </p188:cm>
</p188:cmLst>
</file>

<file path=ppt/comments/modernComment_198_2216E2D6.xml><?xml version="1.0" encoding="utf-8"?>
<p188:cmLst xmlns:a="http://schemas.openxmlformats.org/drawingml/2006/main" xmlns:r="http://schemas.openxmlformats.org/officeDocument/2006/relationships" xmlns:p188="http://schemas.microsoft.com/office/powerpoint/2018/8/main">
  <p188:cm id="{0D2A0461-A9E5-6140-B4E3-1A024D5AD250}" authorId="{6FD74A14-5519-0964-C13C-37DDF083AD12}" created="2022-06-22T04:20:41.330">
    <ac:txMkLst xmlns:ac="http://schemas.microsoft.com/office/drawing/2013/main/command">
      <pc:docMk xmlns:pc="http://schemas.microsoft.com/office/powerpoint/2013/main/command"/>
      <pc:sldMk xmlns:pc="http://schemas.microsoft.com/office/powerpoint/2013/main/command" cId="571925206" sldId="408"/>
      <ac:spMk id="7" creationId="{F11DC671-719D-EA6D-E0BC-46405FF55353}"/>
      <ac:txMk cp="0" len="51">
        <ac:context len="52" hash="2282774403"/>
      </ac:txMk>
    </ac:txMkLst>
    <p188:pos x="8909956" y="626596"/>
    <p188:txBody>
      <a:bodyPr/>
      <a:lstStyle/>
      <a:p>
        <a:r>
          <a:rPr lang="en-US"/>
          <a:t>I reduced the font size in the text from 60 to 44. It looked weird that the font size of the answer was larger than the question.</a:t>
        </a:r>
      </a:p>
    </p188:txBody>
  </p188:cm>
</p188:cmLst>
</file>

<file path=ppt/comments/modernComment_199_5CCA4A1F.xml><?xml version="1.0" encoding="utf-8"?>
<p188:cmLst xmlns:a="http://schemas.openxmlformats.org/drawingml/2006/main" xmlns:r="http://schemas.openxmlformats.org/officeDocument/2006/relationships" xmlns:p188="http://schemas.microsoft.com/office/powerpoint/2018/8/main">
  <p188:cm id="{E7977E91-BEB7-A542-B0A8-B6BA94CB3815}" authorId="{6FD74A14-5519-0964-C13C-37DDF083AD12}" created="2022-06-22T04:21:18.041">
    <ac:txMkLst xmlns:ac="http://schemas.microsoft.com/office/drawing/2013/main/command">
      <pc:docMk xmlns:pc="http://schemas.microsoft.com/office/powerpoint/2013/main/command"/>
      <pc:sldMk xmlns:pc="http://schemas.microsoft.com/office/powerpoint/2013/main/command" cId="1556761119" sldId="409"/>
      <ac:spMk id="2" creationId="{00000000-0000-0000-0000-000000000000}"/>
      <ac:txMk cp="59" len="221">
        <ac:context len="282" hash="2356686766"/>
      </ac:txMk>
    </ac:txMkLst>
    <p188:pos x="10624456" y="1742833"/>
    <p188:txBody>
      <a:bodyPr/>
      <a:lstStyle/>
      <a:p>
        <a:r>
          <a:rPr lang="en-US"/>
          <a:t>I reduced the font size in the text from 36 to 28. It looked weird that the font size of the answer was larger than the question.
Also changed “you” to “your” at the beginning of the last sentence.</a:t>
        </a:r>
      </a:p>
    </p188:txBody>
  </p188:cm>
</p188:cmLst>
</file>

<file path=ppt/comments/modernComment_19A_2DDC0445.xml><?xml version="1.0" encoding="utf-8"?>
<p188:cmLst xmlns:a="http://schemas.openxmlformats.org/drawingml/2006/main" xmlns:r="http://schemas.openxmlformats.org/officeDocument/2006/relationships" xmlns:p188="http://schemas.microsoft.com/office/powerpoint/2018/8/main">
  <p188:cm id="{0168EF50-E603-1546-B447-884658254CB1}" authorId="{6FD74A14-5519-0964-C13C-37DDF083AD12}" created="2022-06-22T04:17:22.185">
    <pc:sldMkLst xmlns:pc="http://schemas.microsoft.com/office/powerpoint/2013/main/command">
      <pc:docMk/>
      <pc:sldMk cId="769393733" sldId="410"/>
    </pc:sldMkLst>
    <p188:txBody>
      <a:bodyPr/>
      <a:lstStyle/>
      <a:p>
        <a:r>
          <a:rPr lang="en-US"/>
          <a:t>I reduced the font size in the text from 60 to 44. It looked weird that the font size of the answer was larger than the question.</a:t>
        </a:r>
      </a:p>
    </p188:txBody>
  </p188:cm>
</p188:cmLst>
</file>

<file path=ppt/comments/modernComment_19B_8AD184A0.xml><?xml version="1.0" encoding="utf-8"?>
<p188:cmLst xmlns:a="http://schemas.openxmlformats.org/drawingml/2006/main" xmlns:r="http://schemas.openxmlformats.org/officeDocument/2006/relationships" xmlns:p188="http://schemas.microsoft.com/office/powerpoint/2018/8/main">
  <p188:cm id="{6DFB4CC7-A28C-3A4F-9CE0-A943B7053F8B}" authorId="{6FD74A14-5519-0964-C13C-37DDF083AD12}" created="2022-06-22T04:17:50.095">
    <pc:sldMkLst xmlns:pc="http://schemas.microsoft.com/office/powerpoint/2013/main/command">
      <pc:docMk/>
      <pc:sldMk cId="2328986784" sldId="411"/>
    </pc:sldMkLst>
    <p188:txBody>
      <a:bodyPr/>
      <a:lstStyle/>
      <a:p>
        <a:r>
          <a:rPr lang="en-US"/>
          <a:t>I reduced the font size in the text from 36 to 28. It looked weird that the font size of the answer was larger than the question.</a:t>
        </a:r>
      </a:p>
    </p188:txBody>
  </p188:cm>
</p188:cmLst>
</file>

<file path=ppt/comments/modernComment_19F_9F7C9AEC.xml><?xml version="1.0" encoding="utf-8"?>
<p188:cmLst xmlns:a="http://schemas.openxmlformats.org/drawingml/2006/main" xmlns:r="http://schemas.openxmlformats.org/officeDocument/2006/relationships" xmlns:p188="http://schemas.microsoft.com/office/powerpoint/2018/8/main">
  <p188:cm id="{0CEB8F3D-6BA0-4F41-B65F-E92F7A92CA9A}" authorId="{AB78D196-E353-756C-06CF-64A95CF3FB21}" created="2022-06-22T18:46:43.343">
    <pc:sldMkLst xmlns:pc="http://schemas.microsoft.com/office/powerpoint/2013/main/command">
      <pc:docMk/>
      <pc:sldMk cId="1359904057" sldId="343"/>
    </pc:sldMkLst>
    <p188:txBody>
      <a:bodyPr/>
      <a:lstStyle/>
      <a:p>
        <a:r>
          <a:rPr lang="en-US"/>
          <a:t>The font here is very small.  Consider breaking this into two slides.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E83B9087-5342-4AFC-BE83-A7EB55712219}" type="datetimeFigureOut">
              <a:rPr lang="en-US" smtClean="0"/>
              <a:t>11/17/2022</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02A192E3-6E75-4962-ACC2-B7491897E090}" type="slidenum">
              <a:rPr lang="en-US" smtClean="0"/>
              <a:t>‹#›</a:t>
            </a:fld>
            <a:endParaRPr lang="en-US"/>
          </a:p>
        </p:txBody>
      </p:sp>
    </p:spTree>
    <p:extLst>
      <p:ext uri="{BB962C8B-B14F-4D97-AF65-F5344CB8AC3E}">
        <p14:creationId xmlns:p14="http://schemas.microsoft.com/office/powerpoint/2010/main" val="4015665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DE04701-B7E2-4BE5-B7DF-7A0F1B80C075}" type="datetimeFigureOut">
              <a:rPr lang="en-US" smtClean="0"/>
              <a:t>11/17/2022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E4E1D6D-5E13-4C6C-B001-AD286BAF5A78}" type="slidenum">
              <a:rPr lang="en-US" smtClean="0"/>
              <a:t>‹#›</a:t>
            </a:fld>
            <a:endParaRPr lang="en-US"/>
          </a:p>
        </p:txBody>
      </p:sp>
    </p:spTree>
    <p:extLst>
      <p:ext uri="{BB962C8B-B14F-4D97-AF65-F5344CB8AC3E}">
        <p14:creationId xmlns:p14="http://schemas.microsoft.com/office/powerpoint/2010/main" val="3919942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defTabSz="966612">
              <a:buFont typeface="+mj-lt"/>
              <a:buAutoNum type="arabicPeriod"/>
              <a:defRPr/>
            </a:pPr>
            <a:r>
              <a:rPr lang="en-US" dirty="0"/>
              <a:t>Welcom</a:t>
            </a:r>
            <a:r>
              <a:rPr lang="en-US" baseline="0" dirty="0"/>
              <a:t>e participants to the workshop</a:t>
            </a:r>
          </a:p>
          <a:p>
            <a:pPr defTabSz="966612">
              <a:defRPr/>
            </a:pPr>
            <a:endParaRPr lang="en-US" baseline="0" dirty="0"/>
          </a:p>
          <a:p>
            <a:pPr marL="241653" indent="-241653" defTabSz="966612">
              <a:buFont typeface="+mj-lt"/>
              <a:buAutoNum type="arabicPeriod" startAt="2"/>
              <a:defRPr/>
            </a:pPr>
            <a:r>
              <a:rPr lang="en-US" baseline="0" dirty="0"/>
              <a:t>Presenter self-introduction </a:t>
            </a:r>
          </a:p>
          <a:p>
            <a:pPr marL="241653" indent="-241653" defTabSz="966612">
              <a:buFont typeface="+mj-lt"/>
              <a:buAutoNum type="arabicPeriod" startAt="2"/>
              <a:defRPr/>
            </a:pPr>
            <a:endParaRPr lang="en-US" baseline="0" dirty="0"/>
          </a:p>
          <a:p>
            <a:pPr defTabSz="966612">
              <a:defRPr/>
            </a:pPr>
            <a:r>
              <a:rPr lang="en-US" baseline="0" dirty="0"/>
              <a:t>[Option to add a new slide with presenter’s information/bio]</a:t>
            </a:r>
            <a:endParaRPr lang="en-US" dirty="0"/>
          </a:p>
          <a:p>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1</a:t>
            </a:fld>
            <a:endParaRPr lang="en-US" dirty="0"/>
          </a:p>
        </p:txBody>
      </p:sp>
    </p:spTree>
    <p:extLst>
      <p:ext uri="{BB962C8B-B14F-4D97-AF65-F5344CB8AC3E}">
        <p14:creationId xmlns:p14="http://schemas.microsoft.com/office/powerpoint/2010/main" val="2701335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Needing help</a:t>
            </a:r>
            <a:r>
              <a:rPr lang="en-US" baseline="0" dirty="0"/>
              <a:t> managing your finances is more common than you think. For example 1 in 5 people age 75-79 have dementia or mild cognitive impairment, which is an early form of memory loss or other decline in cognitive ability such as language and perception skills. That number goes up to 1 in 3 people after age 80.</a:t>
            </a:r>
          </a:p>
          <a:p>
            <a:endParaRPr lang="en-US" baseline="0" dirty="0"/>
          </a:p>
          <a:p>
            <a:r>
              <a:rPr lang="en-US" baseline="0" dirty="0"/>
              <a:t>Money management abilities are highly affected by aging processes in the brain. Issues may arise before other troubles such as short-term memory loss. Money management abilities may begin to decline many years before someone gets diagnosed with mild cognitive impairment or dementia. </a:t>
            </a:r>
          </a:p>
          <a:p>
            <a:endParaRPr lang="en-US" baseline="0" dirty="0"/>
          </a:p>
          <a:p>
            <a:r>
              <a:rPr lang="en-US" baseline="0" dirty="0"/>
              <a:t>Declines in financial abilities can even occur in people who </a:t>
            </a:r>
            <a:r>
              <a:rPr lang="en-US" b="1" u="sng" baseline="0" dirty="0"/>
              <a:t>never</a:t>
            </a:r>
            <a:r>
              <a:rPr lang="en-US" baseline="0" dirty="0"/>
              <a:t> develop dementia. </a:t>
            </a:r>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10</a:t>
            </a:fld>
            <a:endParaRPr lang="en-US"/>
          </a:p>
        </p:txBody>
      </p:sp>
    </p:spTree>
    <p:extLst>
      <p:ext uri="{BB962C8B-B14F-4D97-AF65-F5344CB8AC3E}">
        <p14:creationId xmlns:p14="http://schemas.microsoft.com/office/powerpoint/2010/main" val="1201801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people</a:t>
            </a:r>
            <a:r>
              <a:rPr lang="en-US" baseline="0" dirty="0"/>
              <a:t> experience declines in their ability to manage money, they may not realize that they are having trouble. </a:t>
            </a:r>
          </a:p>
          <a:p>
            <a:endParaRPr lang="en-US" baseline="0" dirty="0"/>
          </a:p>
          <a:p>
            <a:r>
              <a:rPr lang="en-US" baseline="0" dirty="0"/>
              <a:t>The researchers in one study asked adults of different ages to take a financial literacy quiz, and also asked them how confident they were that their answers were correct. As you can see from this graph, there is a widening gap between their actual knowledge and what they thought they knew.  Although adults in their late 70s and 80s were not performing well on the quiz, they were still highly confident that they got the right answer.</a:t>
            </a:r>
          </a:p>
          <a:p>
            <a:endParaRPr lang="en-US" baseline="0" dirty="0"/>
          </a:p>
          <a:p>
            <a:r>
              <a:rPr lang="en-US" baseline="0" dirty="0"/>
              <a:t>This study shows how important it is for everyone to have a financial back-up plan and to start their planning EARLY.  Whether it be a stroke, a car accident, dementia, or even just normal aging, we need to have a person or people we trust to help with our financial decisions when we can’t make decisions on our own. This is especially true since we may be blind to our own financial skills and needs..</a:t>
            </a:r>
            <a:endParaRPr lang="en-US" dirty="0"/>
          </a:p>
        </p:txBody>
      </p:sp>
      <p:sp>
        <p:nvSpPr>
          <p:cNvPr id="4" name="Slide Number Placeholder 3"/>
          <p:cNvSpPr>
            <a:spLocks noGrp="1"/>
          </p:cNvSpPr>
          <p:nvPr>
            <p:ph type="sldNum" sz="quarter" idx="10"/>
          </p:nvPr>
        </p:nvSpPr>
        <p:spPr/>
        <p:txBody>
          <a:bodyPr/>
          <a:lstStyle/>
          <a:p>
            <a:fld id="{A38FE8C6-40C5-3A47-B40B-BF6D66835AAD}" type="slidenum">
              <a:rPr lang="en-US" smtClean="0"/>
              <a:t>11</a:t>
            </a:fld>
            <a:endParaRPr lang="en-US"/>
          </a:p>
        </p:txBody>
      </p:sp>
    </p:spTree>
    <p:extLst>
      <p:ext uri="{BB962C8B-B14F-4D97-AF65-F5344CB8AC3E}">
        <p14:creationId xmlns:p14="http://schemas.microsoft.com/office/powerpoint/2010/main" val="4121233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a:t>
            </a:r>
            <a:r>
              <a:rPr lang="en-US" baseline="0" dirty="0"/>
              <a:t> some of advantages of advance financial care planning. </a:t>
            </a:r>
          </a:p>
          <a:p>
            <a:endParaRPr lang="en-US" baseline="0" dirty="0"/>
          </a:p>
          <a:p>
            <a:r>
              <a:rPr lang="en-US" baseline="0" dirty="0"/>
              <a:t>[Go over each point.]</a:t>
            </a:r>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12</a:t>
            </a:fld>
            <a:endParaRPr lang="en-US"/>
          </a:p>
        </p:txBody>
      </p:sp>
    </p:spTree>
    <p:extLst>
      <p:ext uri="{BB962C8B-B14F-4D97-AF65-F5344CB8AC3E}">
        <p14:creationId xmlns:p14="http://schemas.microsoft.com/office/powerpoint/2010/main" val="1257983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does advance</a:t>
            </a:r>
            <a:r>
              <a:rPr lang="en-US" baseline="0" dirty="0"/>
              <a:t> financial planning entail?  The Thinking Ahead Roadmap researchers interviewed financial, legal, and healthcare professionals, and 150 older adults. Through the research they identified these six steps.</a:t>
            </a:r>
          </a:p>
          <a:p>
            <a:r>
              <a:rPr lang="en-US" baseline="0" dirty="0"/>
              <a:t/>
            </a:r>
            <a:br>
              <a:rPr lang="en-US" baseline="0" dirty="0"/>
            </a:br>
            <a:r>
              <a:rPr lang="en-US" baseline="0" dirty="0"/>
              <a:t>We’ll go over some of these steps today, but you can find more details on the Thinking Ahead Roadmap website. By the end of this mini workshop, you should have an idea of who you would trust to help you manage your money in the future and how to talk to them about your financial needs.  You’ll also create a plan to complete your power of attorney documents so that your financial advocate is able to help when needed.</a:t>
            </a:r>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13</a:t>
            </a:fld>
            <a:endParaRPr lang="en-US" dirty="0"/>
          </a:p>
        </p:txBody>
      </p:sp>
    </p:spTree>
    <p:extLst>
      <p:ext uri="{BB962C8B-B14F-4D97-AF65-F5344CB8AC3E}">
        <p14:creationId xmlns:p14="http://schemas.microsoft.com/office/powerpoint/2010/main" val="3299867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Before we get started on these steps, I want to remind</a:t>
            </a:r>
            <a:r>
              <a:rPr lang="en-US" baseline="0" dirty="0"/>
              <a:t> you that advance financial care planning is not meant to happen in a single day. It’s a process that can take weeks or months.</a:t>
            </a:r>
          </a:p>
          <a:p>
            <a:pPr defTabSz="966612">
              <a:defRPr/>
            </a:pPr>
            <a:endParaRPr lang="en-US" baseline="0" dirty="0"/>
          </a:p>
          <a:p>
            <a:pPr defTabSz="966612">
              <a:defRPr/>
            </a:pPr>
            <a:r>
              <a:rPr lang="en-US" baseline="0" dirty="0"/>
              <a:t>Also, the steps do not have to happen in the order I shared.  Some of you may have already completed some of the steps but need guidance on others, or maybe you are here just to make sure you are on the right track.  That’s great too.</a:t>
            </a:r>
          </a:p>
          <a:p>
            <a:pPr defTabSz="966612">
              <a:defRPr/>
            </a:pPr>
            <a:endParaRPr lang="en-US" baseline="0" dirty="0"/>
          </a:p>
          <a:p>
            <a:pPr defTabSz="966612">
              <a:defRPr/>
            </a:pPr>
            <a:r>
              <a:rPr lang="en-US" baseline="0" dirty="0"/>
              <a:t>And the last point is that there is a legal step involved in developing a solid plan. This involves completing a power of attorney document, or for others, perhaps setting up a trust.  This process doesn’t have to be expensive. But it will take time and effort. Luckily the effort will pay off!</a:t>
            </a:r>
            <a:endParaRPr lang="en-US" sz="1300" dirty="0"/>
          </a:p>
        </p:txBody>
      </p:sp>
      <p:sp>
        <p:nvSpPr>
          <p:cNvPr id="4" name="Slide Number Placeholder 3"/>
          <p:cNvSpPr>
            <a:spLocks noGrp="1"/>
          </p:cNvSpPr>
          <p:nvPr>
            <p:ph type="sldNum" sz="quarter" idx="10"/>
          </p:nvPr>
        </p:nvSpPr>
        <p:spPr/>
        <p:txBody>
          <a:bodyPr/>
          <a:lstStyle/>
          <a:p>
            <a:fld id="{EE4E1D6D-5E13-4C6C-B001-AD286BAF5A78}" type="slidenum">
              <a:rPr lang="en-US" smtClean="0"/>
              <a:t>14</a:t>
            </a:fld>
            <a:endParaRPr lang="en-US" dirty="0"/>
          </a:p>
        </p:txBody>
      </p:sp>
    </p:spTree>
    <p:extLst>
      <p:ext uri="{BB962C8B-B14F-4D97-AF65-F5344CB8AC3E}">
        <p14:creationId xmlns:p14="http://schemas.microsoft.com/office/powerpoint/2010/main" val="1159677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The researchers who developed the Thinking Ahead Roadmap asked over 120 older adults why advance financial care planning was important to them.</a:t>
            </a:r>
          </a:p>
          <a:p>
            <a:pPr defTabSz="966612">
              <a:defRPr/>
            </a:pPr>
            <a:endParaRPr lang="en-US" sz="1300" dirty="0"/>
          </a:p>
          <a:p>
            <a:pPr defTabSz="966612">
              <a:defRPr/>
            </a:pPr>
            <a:r>
              <a:rPr lang="en-US" sz="1300" dirty="0"/>
              <a:t>You can see that more than 1/3 said that planning gave them </a:t>
            </a:r>
            <a:r>
              <a:rPr lang="en-US" sz="1300" b="1" dirty="0"/>
              <a:t>peace of mind</a:t>
            </a:r>
            <a:r>
              <a:rPr lang="en-US" sz="1300" dirty="0"/>
              <a:t>. Another quarter of participants said that they want to plan to </a:t>
            </a:r>
            <a:r>
              <a:rPr lang="en-US" sz="1300" b="1" dirty="0"/>
              <a:t>avoid being a burden.  </a:t>
            </a:r>
            <a:r>
              <a:rPr lang="en-US" sz="1300" dirty="0"/>
              <a:t>Other reasons were to </a:t>
            </a:r>
            <a:r>
              <a:rPr lang="en-US" sz="1300" b="1" dirty="0"/>
              <a:t>maintain financial autonomy and control,</a:t>
            </a:r>
            <a:r>
              <a:rPr lang="en-US" sz="1300" dirty="0"/>
              <a:t> to have greater </a:t>
            </a:r>
            <a:r>
              <a:rPr lang="en-US" sz="1300" b="1" dirty="0"/>
              <a:t>financial protection</a:t>
            </a:r>
            <a:r>
              <a:rPr lang="en-US" sz="1300" dirty="0"/>
              <a:t>, and improve </a:t>
            </a:r>
            <a:r>
              <a:rPr lang="en-US" sz="1300" b="1" dirty="0"/>
              <a:t>family harmony</a:t>
            </a:r>
            <a:r>
              <a:rPr lang="en-US" sz="1300" dirty="0"/>
              <a:t>.</a:t>
            </a:r>
            <a:endParaRPr lang="en-US" sz="1300" b="1" dirty="0"/>
          </a:p>
          <a:p>
            <a:pPr defTabSz="966612">
              <a:defRPr/>
            </a:pPr>
            <a:endParaRPr lang="en-US" sz="1300" i="1" dirty="0"/>
          </a:p>
        </p:txBody>
      </p:sp>
      <p:sp>
        <p:nvSpPr>
          <p:cNvPr id="4" name="Slide Number Placeholder 3"/>
          <p:cNvSpPr>
            <a:spLocks noGrp="1"/>
          </p:cNvSpPr>
          <p:nvPr>
            <p:ph type="sldNum" sz="quarter" idx="10"/>
          </p:nvPr>
        </p:nvSpPr>
        <p:spPr/>
        <p:txBody>
          <a:bodyPr/>
          <a:lstStyle/>
          <a:p>
            <a:fld id="{8376C488-9C05-471C-8BA3-6F46B11CC8BB}" type="slidenum">
              <a:rPr lang="en-US" smtClean="0"/>
              <a:t>15</a:t>
            </a:fld>
            <a:endParaRPr lang="en-US" dirty="0"/>
          </a:p>
        </p:txBody>
      </p:sp>
    </p:spTree>
    <p:extLst>
      <p:ext uri="{BB962C8B-B14F-4D97-AF65-F5344CB8AC3E}">
        <p14:creationId xmlns:p14="http://schemas.microsoft.com/office/powerpoint/2010/main" val="2009844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would like some</a:t>
            </a:r>
            <a:r>
              <a:rPr lang="en-US" baseline="0" dirty="0"/>
              <a:t> of you to share.</a:t>
            </a:r>
          </a:p>
          <a:p>
            <a:endParaRPr lang="en-US" baseline="0" dirty="0"/>
          </a:p>
          <a:p>
            <a:r>
              <a:rPr lang="en-US" b="1" baseline="0" dirty="0"/>
              <a:t>Why are </a:t>
            </a:r>
            <a:r>
              <a:rPr lang="en-US" b="1" i="1" baseline="0" dirty="0"/>
              <a:t>you</a:t>
            </a:r>
            <a:r>
              <a:rPr lang="en-US" b="1" baseline="0" dirty="0"/>
              <a:t> here today? Why is advance financial planning important to you? </a:t>
            </a:r>
          </a:p>
          <a:p>
            <a:endParaRPr lang="en-US" b="1" baseline="0" dirty="0"/>
          </a:p>
          <a:p>
            <a:r>
              <a:rPr lang="en-US" b="1" baseline="0" dirty="0"/>
              <a:t>And, what do you hope to accomplish by the end of this workshop?  </a:t>
            </a:r>
          </a:p>
          <a:p>
            <a:endParaRPr lang="en-US" b="1" baseline="0" dirty="0"/>
          </a:p>
          <a:p>
            <a:pPr defTabSz="966612">
              <a:defRPr/>
            </a:pPr>
            <a:r>
              <a:rPr lang="en-US" baseline="0" dirty="0"/>
              <a:t>Who would like to share?</a:t>
            </a:r>
          </a:p>
          <a:p>
            <a:pPr defTabSz="966612">
              <a:defRPr/>
            </a:pPr>
            <a:endParaRPr lang="en-US" baseline="0" dirty="0"/>
          </a:p>
          <a:p>
            <a:pPr defTabSz="966612">
              <a:defRPr/>
            </a:pPr>
            <a:r>
              <a:rPr lang="en-US" baseline="0" dirty="0"/>
              <a:t>[Call on participants who raise their hands.]</a:t>
            </a:r>
          </a:p>
          <a:p>
            <a:endParaRPr lang="en-US" baseline="0" dirty="0"/>
          </a:p>
        </p:txBody>
      </p:sp>
      <p:sp>
        <p:nvSpPr>
          <p:cNvPr id="4" name="Slide Number Placeholder 3"/>
          <p:cNvSpPr>
            <a:spLocks noGrp="1"/>
          </p:cNvSpPr>
          <p:nvPr>
            <p:ph type="sldNum" sz="quarter" idx="10"/>
          </p:nvPr>
        </p:nvSpPr>
        <p:spPr/>
        <p:txBody>
          <a:bodyPr/>
          <a:lstStyle/>
          <a:p>
            <a:fld id="{EE4E1D6D-5E13-4C6C-B001-AD286BAF5A78}" type="slidenum">
              <a:rPr lang="en-US" smtClean="0"/>
              <a:t>16</a:t>
            </a:fld>
            <a:endParaRPr lang="en-US" dirty="0"/>
          </a:p>
        </p:txBody>
      </p:sp>
    </p:spTree>
    <p:extLst>
      <p:ext uri="{BB962C8B-B14F-4D97-AF65-F5344CB8AC3E}">
        <p14:creationId xmlns:p14="http://schemas.microsoft.com/office/powerpoint/2010/main" val="1076648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Section</a:t>
            </a:r>
            <a:r>
              <a:rPr lang="en-US" baseline="0" dirty="0"/>
              <a:t> 2 of the Workshop, our objective is to talk about the roles and responsibilities of a financial advocate.  We’ll also work together to identify what qualities and characteristics are important for financial advocates to have and what we should prioritize when picking our financial advocate.</a:t>
            </a:r>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17</a:t>
            </a:fld>
            <a:endParaRPr lang="en-US" dirty="0"/>
          </a:p>
        </p:txBody>
      </p:sp>
    </p:spTree>
    <p:extLst>
      <p:ext uri="{BB962C8B-B14F-4D97-AF65-F5344CB8AC3E}">
        <p14:creationId xmlns:p14="http://schemas.microsoft.com/office/powerpoint/2010/main" val="1216489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aseline="0" dirty="0"/>
              <a:t>A “financial advocate” is a person or people you would </a:t>
            </a:r>
            <a:r>
              <a:rPr lang="en-US" dirty="0">
                <a:latin typeface="AvenirNextforSAS" panose="020B0503020202020204" pitchFamily="34" charset="0"/>
              </a:rPr>
              <a:t>trust to help you with money management tasks if you couldn’t handle these tasks on your own.</a:t>
            </a:r>
          </a:p>
          <a:p>
            <a:pPr defTabSz="966612">
              <a:defRPr/>
            </a:pPr>
            <a:endParaRPr lang="en-US" dirty="0">
              <a:latin typeface="AvenirNextforSAS" panose="020B0503020202020204" pitchFamily="34" charset="0"/>
            </a:endParaRPr>
          </a:p>
          <a:p>
            <a:pPr defTabSz="966612">
              <a:defRPr/>
            </a:pPr>
            <a:r>
              <a:rPr lang="en-US" baseline="0" dirty="0">
                <a:latin typeface="AvenirNextforSAS" panose="020B0503020202020204" pitchFamily="34" charset="0"/>
              </a:rPr>
              <a:t>We could also call this person a “financial caregiver.” Once you have legally named them as your financial advocate, you might call them your “</a:t>
            </a:r>
            <a:r>
              <a:rPr lang="en-US" b="1" baseline="0" dirty="0">
                <a:latin typeface="AvenirNextforSAS" panose="020B0503020202020204" pitchFamily="34" charset="0"/>
              </a:rPr>
              <a:t>agent under power of attorney</a:t>
            </a:r>
            <a:r>
              <a:rPr lang="en-US" baseline="0" dirty="0">
                <a:latin typeface="AvenirNextforSAS" panose="020B0503020202020204" pitchFamily="34" charset="0"/>
              </a:rPr>
              <a:t>”.</a:t>
            </a:r>
          </a:p>
          <a:p>
            <a:pPr defTabSz="966612">
              <a:defRPr/>
            </a:pPr>
            <a:endParaRPr lang="en-US" baseline="0" dirty="0">
              <a:latin typeface="AvenirNextforSAS" panose="020B0503020202020204" pitchFamily="34" charset="0"/>
            </a:endParaRPr>
          </a:p>
          <a:p>
            <a:pPr defTabSz="966612">
              <a:defRPr/>
            </a:pPr>
            <a:r>
              <a:rPr lang="en-US" baseline="0" dirty="0">
                <a:latin typeface="AvenirNextforSAS" panose="020B0503020202020204" pitchFamily="34" charset="0"/>
              </a:rPr>
              <a:t>As an </a:t>
            </a:r>
            <a:r>
              <a:rPr lang="en-US" b="1" baseline="0" dirty="0">
                <a:latin typeface="AvenirNextforSAS" panose="020B0503020202020204" pitchFamily="34" charset="0"/>
              </a:rPr>
              <a:t>agent under power of attorney</a:t>
            </a:r>
            <a:r>
              <a:rPr lang="en-US" baseline="0" dirty="0">
                <a:latin typeface="AvenirNextforSAS" panose="020B0503020202020204" pitchFamily="34" charset="0"/>
              </a:rPr>
              <a:t>, your financial advocate has a legal duty to act in your best interest. </a:t>
            </a:r>
            <a:r>
              <a:rPr lang="en-US" sz="1300" dirty="0"/>
              <a:t>They are not allowed to access and use your money or resources for themselves or in a way that doesn’t benefit you.</a:t>
            </a:r>
          </a:p>
          <a:p>
            <a:pPr defTabSz="966612">
              <a:defRPr/>
            </a:pPr>
            <a:endParaRPr lang="en-US" sz="1300" dirty="0"/>
          </a:p>
          <a:p>
            <a:pPr defTabSz="966612">
              <a:defRPr/>
            </a:pPr>
            <a:r>
              <a:rPr lang="en-US" sz="1300" dirty="0"/>
              <a:t>We’ll talk more about their duties later on in the workshop.</a:t>
            </a:r>
            <a:endParaRPr lang="en-US" dirty="0">
              <a:latin typeface="AvenirNextforSAS" panose="020B0503020202020204" pitchFamily="34" charset="0"/>
            </a:endParaRPr>
          </a:p>
          <a:p>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18</a:t>
            </a:fld>
            <a:endParaRPr lang="en-US" dirty="0"/>
          </a:p>
        </p:txBody>
      </p:sp>
    </p:spTree>
    <p:extLst>
      <p:ext uri="{BB962C8B-B14F-4D97-AF65-F5344CB8AC3E}">
        <p14:creationId xmlns:p14="http://schemas.microsoft.com/office/powerpoint/2010/main" val="1771711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what are the roles and responsibilities of a financial advocate?</a:t>
            </a:r>
          </a:p>
          <a:p>
            <a:endParaRPr lang="en-US" baseline="0" dirty="0"/>
          </a:p>
          <a:p>
            <a:r>
              <a:rPr lang="en-US" baseline="0" dirty="0"/>
              <a:t>There are many examples, such as paying bills, monitoring accounts, navigating insurance policies and filing claims, repaying loans, and even donating to charitable causes.</a:t>
            </a:r>
          </a:p>
          <a:p>
            <a:endParaRPr lang="en-US" baseline="0" dirty="0"/>
          </a:p>
          <a:p>
            <a:r>
              <a:rPr lang="en-US" baseline="0" dirty="0"/>
              <a:t>The tasks that a financial advocate may help you with will vary based on your money management needs. Many of us will only need help with more complex financial tasks as we age, such as preparing our taxes, making investment decisions, or applying for public benefits. Others may need more help with day-to-day tasks like paying bills and buying groceries and other personal items.</a:t>
            </a:r>
          </a:p>
          <a:p>
            <a:endParaRPr lang="en-US" baseline="0" dirty="0"/>
          </a:p>
          <a:p>
            <a:r>
              <a:rPr lang="en-US" baseline="0" dirty="0"/>
              <a:t>These tasks will also vary based on how complex your financial lives are. Some of us may have multiple investment accounts or properties that we’ll need help to manage, and others may have more simple finances.</a:t>
            </a:r>
          </a:p>
          <a:p>
            <a:endParaRPr lang="en-US" baseline="0" dirty="0"/>
          </a:p>
        </p:txBody>
      </p:sp>
      <p:sp>
        <p:nvSpPr>
          <p:cNvPr id="4" name="Slide Number Placeholder 3"/>
          <p:cNvSpPr>
            <a:spLocks noGrp="1"/>
          </p:cNvSpPr>
          <p:nvPr>
            <p:ph type="sldNum" sz="quarter" idx="10"/>
          </p:nvPr>
        </p:nvSpPr>
        <p:spPr/>
        <p:txBody>
          <a:bodyPr/>
          <a:lstStyle/>
          <a:p>
            <a:fld id="{EE4E1D6D-5E13-4C6C-B001-AD286BAF5A78}" type="slidenum">
              <a:rPr lang="en-US" smtClean="0"/>
              <a:t>19</a:t>
            </a:fld>
            <a:endParaRPr lang="en-US" dirty="0"/>
          </a:p>
        </p:txBody>
      </p:sp>
    </p:spTree>
    <p:extLst>
      <p:ext uri="{BB962C8B-B14F-4D97-AF65-F5344CB8AC3E}">
        <p14:creationId xmlns:p14="http://schemas.microsoft.com/office/powerpoint/2010/main" val="3508008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2</a:t>
            </a:fld>
            <a:endParaRPr lang="en-US" dirty="0"/>
          </a:p>
        </p:txBody>
      </p:sp>
    </p:spTree>
    <p:extLst>
      <p:ext uri="{BB962C8B-B14F-4D97-AF65-F5344CB8AC3E}">
        <p14:creationId xmlns:p14="http://schemas.microsoft.com/office/powerpoint/2010/main" val="365452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do a group exercise</a:t>
            </a:r>
            <a:r>
              <a:rPr lang="en-US" baseline="0" dirty="0"/>
              <a:t>.  We all understand how important managing money is for our financial well-being.  Many money management tasks are fairly complex and have a big impact on the future. </a:t>
            </a:r>
          </a:p>
          <a:p>
            <a:endParaRPr lang="en-US" baseline="0" dirty="0"/>
          </a:p>
          <a:p>
            <a:pPr defTabSz="966612">
              <a:defRPr/>
            </a:pPr>
            <a:r>
              <a:rPr lang="en-US" baseline="0" dirty="0"/>
              <a:t>I’d like us to brainstorm as a group. </a:t>
            </a:r>
            <a:r>
              <a:rPr lang="en-US" dirty="0">
                <a:latin typeface="AvenirNextforSAS" panose="020B0503020202020204" pitchFamily="34" charset="0"/>
              </a:rPr>
              <a:t>What should your financial advocate be like?  What characteristics and qualities are important</a:t>
            </a:r>
            <a:r>
              <a:rPr lang="en-US" baseline="0" dirty="0">
                <a:latin typeface="AvenirNextforSAS" panose="020B0503020202020204" pitchFamily="34" charset="0"/>
              </a:rPr>
              <a:t> for a </a:t>
            </a:r>
            <a:r>
              <a:rPr lang="en-US" dirty="0">
                <a:latin typeface="AvenirNextforSAS" panose="020B0503020202020204" pitchFamily="34" charset="0"/>
              </a:rPr>
              <a:t>financial advocate to have?</a:t>
            </a:r>
          </a:p>
          <a:p>
            <a:endParaRPr lang="en-US" dirty="0"/>
          </a:p>
          <a:p>
            <a:r>
              <a:rPr lang="en-US" dirty="0"/>
              <a:t>Feel free to just shout</a:t>
            </a:r>
            <a:r>
              <a:rPr lang="en-US" baseline="0" dirty="0"/>
              <a:t> out your ideas.  If you would be more comfortable, you can also raise your hand and I will make sure to call on you.</a:t>
            </a:r>
          </a:p>
          <a:p>
            <a:endParaRPr lang="en-US" baseline="0" dirty="0"/>
          </a:p>
          <a:p>
            <a:r>
              <a:rPr lang="en-US" baseline="0" dirty="0"/>
              <a:t>[Write participants’ ideas on a whiteboard or discussion board as they are shared. Click on the next slide to reveal the qualities that the authors of the Thinking Ahead Roadmap identified in their research.]</a:t>
            </a:r>
          </a:p>
          <a:p>
            <a:endParaRPr lang="en-US" baseline="0" dirty="0"/>
          </a:p>
        </p:txBody>
      </p:sp>
      <p:sp>
        <p:nvSpPr>
          <p:cNvPr id="4" name="Slide Number Placeholder 3"/>
          <p:cNvSpPr>
            <a:spLocks noGrp="1"/>
          </p:cNvSpPr>
          <p:nvPr>
            <p:ph type="sldNum" sz="quarter" idx="10"/>
          </p:nvPr>
        </p:nvSpPr>
        <p:spPr/>
        <p:txBody>
          <a:bodyPr/>
          <a:lstStyle/>
          <a:p>
            <a:fld id="{EE4E1D6D-5E13-4C6C-B001-AD286BAF5A78}" type="slidenum">
              <a:rPr lang="en-US" smtClean="0"/>
              <a:t>20</a:t>
            </a:fld>
            <a:endParaRPr lang="en-US" dirty="0"/>
          </a:p>
        </p:txBody>
      </p:sp>
    </p:spTree>
    <p:extLst>
      <p:ext uri="{BB962C8B-B14F-4D97-AF65-F5344CB8AC3E}">
        <p14:creationId xmlns:p14="http://schemas.microsoft.com/office/powerpoint/2010/main" val="742208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 are what the researchers identified as important qualities for financial advocates.  We identified many of these in our group brainstorm.</a:t>
            </a:r>
          </a:p>
          <a:p>
            <a:endParaRPr lang="en-US" baseline="0" dirty="0"/>
          </a:p>
          <a:p>
            <a:r>
              <a:rPr lang="en-US" baseline="0" dirty="0"/>
              <a:t>[Talk about 2-3 qualities from this list.]</a:t>
            </a:r>
          </a:p>
        </p:txBody>
      </p:sp>
      <p:sp>
        <p:nvSpPr>
          <p:cNvPr id="4" name="Slide Number Placeholder 3"/>
          <p:cNvSpPr>
            <a:spLocks noGrp="1"/>
          </p:cNvSpPr>
          <p:nvPr>
            <p:ph type="sldNum" sz="quarter" idx="10"/>
          </p:nvPr>
        </p:nvSpPr>
        <p:spPr/>
        <p:txBody>
          <a:bodyPr/>
          <a:lstStyle/>
          <a:p>
            <a:fld id="{EE4E1D6D-5E13-4C6C-B001-AD286BAF5A78}" type="slidenum">
              <a:rPr lang="en-US" smtClean="0"/>
              <a:t>21</a:t>
            </a:fld>
            <a:endParaRPr lang="en-US" dirty="0"/>
          </a:p>
        </p:txBody>
      </p:sp>
    </p:spTree>
    <p:extLst>
      <p:ext uri="{BB962C8B-B14F-4D97-AF65-F5344CB8AC3E}">
        <p14:creationId xmlns:p14="http://schemas.microsoft.com/office/powerpoint/2010/main" val="2580659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Now let’s brainstorm what qualities or characteristics we should avoid in a financial advocate.  What qualities should warn us NOT to pick someone as our financial advocate?</a:t>
            </a:r>
          </a:p>
          <a:p>
            <a:endParaRPr lang="en-US" baseline="0" dirty="0"/>
          </a:p>
          <a:p>
            <a:r>
              <a:rPr lang="en-US" baseline="0" dirty="0"/>
              <a:t>[Write participants’ ideas on a whiteboard or discussion board as they are shared. Click to the next slide to reveal the qualities that the authors of the Thinking Ahead Roadmap identified in their research.]</a:t>
            </a:r>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22</a:t>
            </a:fld>
            <a:endParaRPr lang="en-US" dirty="0"/>
          </a:p>
        </p:txBody>
      </p:sp>
    </p:spTree>
    <p:extLst>
      <p:ext uri="{BB962C8B-B14F-4D97-AF65-F5344CB8AC3E}">
        <p14:creationId xmlns:p14="http://schemas.microsoft.com/office/powerpoint/2010/main" val="1247693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 are what the researchers who developed the Thinking Ahead Roadmap identified as qualities to avoid. You shared many of these in our group brainstorm.</a:t>
            </a:r>
          </a:p>
          <a:p>
            <a:endParaRPr lang="en-US" baseline="0" dirty="0"/>
          </a:p>
          <a:p>
            <a:pPr defTabSz="966612">
              <a:defRPr/>
            </a:pPr>
            <a:r>
              <a:rPr lang="en-US" baseline="0" dirty="0"/>
              <a:t>[Talk about 2-3 qualities from this list.]</a:t>
            </a:r>
            <a:endParaRPr lang="en-US" dirty="0"/>
          </a:p>
          <a:p>
            <a:endParaRPr lang="en-US" b="1" dirty="0"/>
          </a:p>
        </p:txBody>
      </p:sp>
      <p:sp>
        <p:nvSpPr>
          <p:cNvPr id="4" name="Slide Number Placeholder 3"/>
          <p:cNvSpPr>
            <a:spLocks noGrp="1"/>
          </p:cNvSpPr>
          <p:nvPr>
            <p:ph type="sldNum" sz="quarter" idx="10"/>
          </p:nvPr>
        </p:nvSpPr>
        <p:spPr/>
        <p:txBody>
          <a:bodyPr/>
          <a:lstStyle/>
          <a:p>
            <a:fld id="{EE4E1D6D-5E13-4C6C-B001-AD286BAF5A78}" type="slidenum">
              <a:rPr lang="en-US" smtClean="0"/>
              <a:t>23</a:t>
            </a:fld>
            <a:endParaRPr lang="en-US" dirty="0"/>
          </a:p>
        </p:txBody>
      </p:sp>
    </p:spTree>
    <p:extLst>
      <p:ext uri="{BB962C8B-B14F-4D97-AF65-F5344CB8AC3E}">
        <p14:creationId xmlns:p14="http://schemas.microsoft.com/office/powerpoint/2010/main" val="2104354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Here’s a common myth: </a:t>
            </a:r>
            <a:r>
              <a:rPr lang="en-US" dirty="0">
                <a:latin typeface="AvenirNextforSAS" panose="020B0503020202020204" pitchFamily="34" charset="0"/>
              </a:rPr>
              <a:t>“I don’t need a financial advocate because my spouse will manage our money if anything happens to me.” </a:t>
            </a:r>
          </a:p>
          <a:p>
            <a:pPr defTabSz="966612">
              <a:defRPr/>
            </a:pPr>
            <a:endParaRPr lang="en-US" dirty="0">
              <a:latin typeface="AvenirNextforSAS" panose="020B0503020202020204" pitchFamily="34" charset="0"/>
            </a:endParaRPr>
          </a:p>
          <a:p>
            <a:pPr defTabSz="966612">
              <a:defRPr/>
            </a:pPr>
            <a:r>
              <a:rPr lang="en-US" dirty="0">
                <a:latin typeface="AvenirNextforSAS" panose="020B0503020202020204" pitchFamily="34" charset="0"/>
              </a:rPr>
              <a:t>[Click to reveal “Reality”.]</a:t>
            </a:r>
          </a:p>
          <a:p>
            <a:endParaRPr lang="en-US" baseline="0" dirty="0"/>
          </a:p>
          <a:p>
            <a:r>
              <a:rPr lang="en-US" baseline="0" dirty="0"/>
              <a:t>Actually, it’s fine to have more than one person. In fact, it’s smart to have a primary advocate and an alternate advocate who can step in if the first person becomes unavailable.</a:t>
            </a:r>
          </a:p>
          <a:p>
            <a:endParaRPr lang="en-US" baseline="0" dirty="0"/>
          </a:p>
          <a:p>
            <a:r>
              <a:rPr lang="en-US" baseline="0" dirty="0"/>
              <a:t>Now, we shouldn’t ask everyone in our family to be our financial advocate so that no one feels left out. That’s too confusing for everyone. But having a back-up person is helpful.  They may be able help your primary advocate with some of the financial tasks and keep an eye on their behavior. If you do want them to work together, it’s best that the primary and alternate financial advocates get along.  Also having a back-up person is really important in case your first choice isn’t able to help or passes away.</a:t>
            </a:r>
          </a:p>
        </p:txBody>
      </p:sp>
      <p:sp>
        <p:nvSpPr>
          <p:cNvPr id="4" name="Slide Number Placeholder 3"/>
          <p:cNvSpPr>
            <a:spLocks noGrp="1"/>
          </p:cNvSpPr>
          <p:nvPr>
            <p:ph type="sldNum" sz="quarter" idx="10"/>
          </p:nvPr>
        </p:nvSpPr>
        <p:spPr/>
        <p:txBody>
          <a:bodyPr/>
          <a:lstStyle/>
          <a:p>
            <a:fld id="{EE4E1D6D-5E13-4C6C-B001-AD286BAF5A78}" type="slidenum">
              <a:rPr lang="en-US" smtClean="0"/>
              <a:t>24</a:t>
            </a:fld>
            <a:endParaRPr lang="en-US" dirty="0"/>
          </a:p>
        </p:txBody>
      </p:sp>
    </p:spTree>
    <p:extLst>
      <p:ext uri="{BB962C8B-B14F-4D97-AF65-F5344CB8AC3E}">
        <p14:creationId xmlns:p14="http://schemas.microsoft.com/office/powerpoint/2010/main" val="2322761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Here’s another myth: </a:t>
            </a:r>
            <a:r>
              <a:rPr lang="en-US" dirty="0">
                <a:latin typeface="AvenirNextforSAS" panose="020B0503020202020204" pitchFamily="34" charset="0"/>
              </a:rPr>
              <a:t>“I don’t need a financial advocate because my spouse will manage our money if anything happens to me.” </a:t>
            </a:r>
          </a:p>
          <a:p>
            <a:pPr defTabSz="966612">
              <a:defRPr/>
            </a:pPr>
            <a:endParaRPr lang="en-US" dirty="0">
              <a:latin typeface="AvenirNextforSAS" panose="020B0503020202020204" pitchFamily="34" charset="0"/>
            </a:endParaRPr>
          </a:p>
          <a:p>
            <a:pPr defTabSz="966612">
              <a:defRPr/>
            </a:pPr>
            <a:r>
              <a:rPr lang="en-US" dirty="0">
                <a:latin typeface="AvenirNextforSAS" panose="020B0503020202020204" pitchFamily="34" charset="0"/>
              </a:rPr>
              <a:t>[Click to reveal</a:t>
            </a:r>
            <a:r>
              <a:rPr lang="en-US" baseline="0" dirty="0">
                <a:latin typeface="AvenirNextforSAS" panose="020B0503020202020204" pitchFamily="34" charset="0"/>
              </a:rPr>
              <a:t> “Reality”.]</a:t>
            </a:r>
            <a:endParaRPr lang="en-US" dirty="0">
              <a:latin typeface="AvenirNextforSAS" panose="020B0503020202020204" pitchFamily="34" charset="0"/>
            </a:endParaRPr>
          </a:p>
          <a:p>
            <a:endParaRPr lang="en-US" dirty="0"/>
          </a:p>
          <a:p>
            <a:r>
              <a:rPr lang="en-US" dirty="0"/>
              <a:t>It’s fine to have your spouse</a:t>
            </a:r>
            <a:r>
              <a:rPr lang="en-US" baseline="0" dirty="0"/>
              <a:t> </a:t>
            </a:r>
            <a:r>
              <a:rPr lang="en-US" dirty="0"/>
              <a:t>be</a:t>
            </a:r>
            <a:r>
              <a:rPr lang="en-US" baseline="0" dirty="0"/>
              <a:t> your primary financial advocate. Your partner should have your best interest at heart and know your money and household finances better than anyone else.  However, you need to have another person as a back up, and so should they. Because the reality is that at some point, one of you will outlive the other, and the surviving spouse may need some help with money management in the future.  We can’t always depend on our spouse being around as we age.  We don’t know what’s in store.</a:t>
            </a:r>
          </a:p>
          <a:p>
            <a:endParaRPr lang="en-US" baseline="0" dirty="0"/>
          </a:p>
        </p:txBody>
      </p:sp>
      <p:sp>
        <p:nvSpPr>
          <p:cNvPr id="4" name="Slide Number Placeholder 3"/>
          <p:cNvSpPr>
            <a:spLocks noGrp="1"/>
          </p:cNvSpPr>
          <p:nvPr>
            <p:ph type="sldNum" sz="quarter" idx="10"/>
          </p:nvPr>
        </p:nvSpPr>
        <p:spPr/>
        <p:txBody>
          <a:bodyPr/>
          <a:lstStyle/>
          <a:p>
            <a:fld id="{EE4E1D6D-5E13-4C6C-B001-AD286BAF5A78}" type="slidenum">
              <a:rPr lang="en-US" smtClean="0"/>
              <a:t>25</a:t>
            </a:fld>
            <a:endParaRPr lang="en-US" dirty="0"/>
          </a:p>
        </p:txBody>
      </p:sp>
    </p:spTree>
    <p:extLst>
      <p:ext uri="{BB962C8B-B14F-4D97-AF65-F5344CB8AC3E}">
        <p14:creationId xmlns:p14="http://schemas.microsoft.com/office/powerpoint/2010/main" val="1806422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As</a:t>
            </a:r>
            <a:r>
              <a:rPr lang="en-US" baseline="0" dirty="0"/>
              <a:t> a group, we identified some ideal qualities that we would want our financial advocate to have.  It’s okay if the person you have in mind doesn’t have ALL of those qualities.  Some are more important than others.  Mainly, your financial advocate needs to be </a:t>
            </a:r>
            <a:r>
              <a:rPr lang="en-US" dirty="0">
                <a:latin typeface="AvenirNextforSAS" panose="020B0503020202020204" pitchFamily="34" charset="0"/>
              </a:rPr>
              <a:t>trustworthy, available, and will put your needs above their own.</a:t>
            </a:r>
            <a:endParaRPr lang="en-US" b="1" dirty="0">
              <a:latin typeface="AvenirNextforSAS" panose="020B0503020202020204" pitchFamily="34" charset="0"/>
            </a:endParaRPr>
          </a:p>
          <a:p>
            <a:endParaRPr lang="en-US" dirty="0"/>
          </a:p>
          <a:p>
            <a:r>
              <a:rPr lang="en-US" dirty="0"/>
              <a:t>Second</a:t>
            </a:r>
            <a:r>
              <a:rPr lang="en-US" baseline="0" dirty="0"/>
              <a:t>, you’ll want a financial advocate who is younger than you.  This younger person can be your back-up advocate. They can step in if your primary advocate, such as a spouse or sibling, passes away or is unable to help when you need them.</a:t>
            </a:r>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26</a:t>
            </a:fld>
            <a:endParaRPr lang="en-US" dirty="0"/>
          </a:p>
        </p:txBody>
      </p:sp>
    </p:spTree>
    <p:extLst>
      <p:ext uri="{BB962C8B-B14F-4D97-AF65-F5344CB8AC3E}">
        <p14:creationId xmlns:p14="http://schemas.microsoft.com/office/powerpoint/2010/main" val="38886422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now like you</a:t>
            </a:r>
            <a:r>
              <a:rPr lang="en-US" baseline="0" dirty="0"/>
              <a:t> to do a solo activity that involves filling out this worksheet. </a:t>
            </a:r>
          </a:p>
          <a:p>
            <a:endParaRPr lang="en-US" baseline="0" dirty="0"/>
          </a:p>
          <a:p>
            <a:r>
              <a:rPr lang="en-US" baseline="0" dirty="0"/>
              <a:t>[Hold up, pass out, or display a copy of worksheet if virtual presentation.] </a:t>
            </a:r>
          </a:p>
          <a:p>
            <a:endParaRPr lang="en-US" baseline="0" dirty="0"/>
          </a:p>
          <a:p>
            <a:r>
              <a:rPr lang="en-US" baseline="0" dirty="0"/>
              <a:t>This is for you to keep.  I won’t be collecting them.</a:t>
            </a:r>
          </a:p>
          <a:p>
            <a:endParaRPr lang="en-US" baseline="0" dirty="0"/>
          </a:p>
          <a:p>
            <a:r>
              <a:rPr lang="en-US" baseline="0" dirty="0"/>
              <a:t>We’ll take about 5 to 6 minutes on this activity.</a:t>
            </a:r>
          </a:p>
          <a:p>
            <a:endParaRPr lang="en-US" baseline="0" dirty="0"/>
          </a:p>
          <a:p>
            <a:r>
              <a:rPr lang="en-US" baseline="0" dirty="0"/>
              <a:t>[Give participants about 6 minutes to fill it out.]</a:t>
            </a:r>
          </a:p>
        </p:txBody>
      </p:sp>
      <p:sp>
        <p:nvSpPr>
          <p:cNvPr id="4" name="Slide Number Placeholder 3"/>
          <p:cNvSpPr>
            <a:spLocks noGrp="1"/>
          </p:cNvSpPr>
          <p:nvPr>
            <p:ph type="sldNum" sz="quarter" idx="10"/>
          </p:nvPr>
        </p:nvSpPr>
        <p:spPr/>
        <p:txBody>
          <a:bodyPr/>
          <a:lstStyle/>
          <a:p>
            <a:fld id="{EE4E1D6D-5E13-4C6C-B001-AD286BAF5A78}" type="slidenum">
              <a:rPr lang="en-US" smtClean="0"/>
              <a:t>27</a:t>
            </a:fld>
            <a:endParaRPr lang="en-US" dirty="0"/>
          </a:p>
        </p:txBody>
      </p:sp>
    </p:spTree>
    <p:extLst>
      <p:ext uri="{BB962C8B-B14F-4D97-AF65-F5344CB8AC3E}">
        <p14:creationId xmlns:p14="http://schemas.microsoft.com/office/powerpoint/2010/main" val="39816510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do another “pair and share” activity</a:t>
            </a:r>
            <a:r>
              <a:rPr lang="en-US" baseline="0" dirty="0"/>
              <a:t> where we talk about our responses to the worksheet.  Turn to your same partner and take turns sharing who you wish to have as your financial advocate and alternate financial advocate. What is it about these people that makes them right for the role?</a:t>
            </a:r>
          </a:p>
          <a:p>
            <a:endParaRPr lang="en-US" baseline="0" dirty="0"/>
          </a:p>
          <a:p>
            <a:pPr defTabSz="966612">
              <a:defRPr/>
            </a:pPr>
            <a:r>
              <a:rPr lang="en-US" baseline="0" dirty="0"/>
              <a:t>Let’s have the person who shared second last time go first this time.  I’ll call us back in 6 minutes or so to share as a group.</a:t>
            </a:r>
            <a:endParaRPr lang="en-US" dirty="0"/>
          </a:p>
          <a:p>
            <a:endParaRPr lang="en-US" baseline="0" dirty="0"/>
          </a:p>
        </p:txBody>
      </p:sp>
      <p:sp>
        <p:nvSpPr>
          <p:cNvPr id="4" name="Slide Number Placeholder 3"/>
          <p:cNvSpPr>
            <a:spLocks noGrp="1"/>
          </p:cNvSpPr>
          <p:nvPr>
            <p:ph type="sldNum" sz="quarter" idx="10"/>
          </p:nvPr>
        </p:nvSpPr>
        <p:spPr/>
        <p:txBody>
          <a:bodyPr/>
          <a:lstStyle/>
          <a:p>
            <a:fld id="{EE4E1D6D-5E13-4C6C-B001-AD286BAF5A78}" type="slidenum">
              <a:rPr lang="en-US" smtClean="0"/>
              <a:t>28</a:t>
            </a:fld>
            <a:endParaRPr lang="en-US" dirty="0"/>
          </a:p>
        </p:txBody>
      </p:sp>
    </p:spTree>
    <p:extLst>
      <p:ext uri="{BB962C8B-B14F-4D97-AF65-F5344CB8AC3E}">
        <p14:creationId xmlns:p14="http://schemas.microsoft.com/office/powerpoint/2010/main" val="1143461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Some of you may still be undecided about who you would want to have as your financial advocate.  Maybe you are single and don’t have adult children, or maybe you do have kids but they are not great with money.  If that’s you, I want to share that there are millions of older Americans facing those same concerns. </a:t>
            </a:r>
          </a:p>
          <a:p>
            <a:endParaRPr lang="en-US" sz="1300" dirty="0"/>
          </a:p>
          <a:p>
            <a:r>
              <a:rPr lang="en-US" sz="1300" dirty="0"/>
              <a:t>The researchers who developed the Thinking Ahead Roadmap interviewed some of these “solo” agers.  Some of them selected a sibling and a personal attorney to be their primary and alternate financial advocates, others asked a niece or nephew, and then there were others who asked their pastors or other religious community leaders to be their advocate.  Again, the most important qualities in a financial advocate are that they are trustworthy, available when you need them, and will put your needs and interests above their own.  It’s absolutely fine if the people you know with those qualities are not your family members.</a:t>
            </a:r>
          </a:p>
          <a:p>
            <a:endParaRPr lang="en-US" sz="1300" dirty="0"/>
          </a:p>
          <a:p>
            <a:r>
              <a:rPr lang="en-US" sz="1300" dirty="0"/>
              <a:t>If you are still undecided or can’t think of anyone who is right for the role, there are also professionals who will manage your daily finances for a fee.  Those professionals might have titles like trust officer, geriatric or life care manager, accountant, or daily money manager.</a:t>
            </a:r>
          </a:p>
          <a:p>
            <a:endParaRPr lang="en-US" sz="1300" dirty="0"/>
          </a:p>
          <a:p>
            <a:r>
              <a:rPr lang="en-US" sz="1300" dirty="0"/>
              <a:t>Make sure to look into their fee arrangements and what they can do for you. And as with friends and family, trustworthiness and honesty are just as important when hiring a professional. </a:t>
            </a:r>
          </a:p>
          <a:p>
            <a:endParaRPr lang="en-US" sz="1300" dirty="0"/>
          </a:p>
          <a:p>
            <a:r>
              <a:rPr lang="en-US" sz="1300" dirty="0"/>
              <a:t>To learn more about options for someone who is aging alone, turn to the handout </a:t>
            </a:r>
            <a:r>
              <a:rPr lang="en-US" sz="1300" i="1" dirty="0"/>
              <a:t>“Advice for Solo Agers” </a:t>
            </a:r>
            <a:r>
              <a:rPr lang="en-US" sz="1300" dirty="0"/>
              <a:t>that is available on the website </a:t>
            </a:r>
            <a:r>
              <a:rPr lang="en-US" sz="1300" b="1" dirty="0"/>
              <a:t>at: thinkingaheadroadmap.org/downloads </a:t>
            </a:r>
            <a:endParaRPr lang="en-US" i="0" dirty="0"/>
          </a:p>
        </p:txBody>
      </p:sp>
      <p:sp>
        <p:nvSpPr>
          <p:cNvPr id="4" name="Slide Number Placeholder 3"/>
          <p:cNvSpPr>
            <a:spLocks noGrp="1"/>
          </p:cNvSpPr>
          <p:nvPr>
            <p:ph type="sldNum" sz="quarter" idx="10"/>
          </p:nvPr>
        </p:nvSpPr>
        <p:spPr/>
        <p:txBody>
          <a:bodyPr/>
          <a:lstStyle/>
          <a:p>
            <a:fld id="{EE4E1D6D-5E13-4C6C-B001-AD286BAF5A78}" type="slidenum">
              <a:rPr lang="en-US" smtClean="0"/>
              <a:t>29</a:t>
            </a:fld>
            <a:endParaRPr lang="en-US"/>
          </a:p>
        </p:txBody>
      </p:sp>
    </p:spTree>
    <p:extLst>
      <p:ext uri="{BB962C8B-B14F-4D97-AF65-F5344CB8AC3E}">
        <p14:creationId xmlns:p14="http://schemas.microsoft.com/office/powerpoint/2010/main" val="1951419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Let’s begin with an overview.  First,</a:t>
            </a:r>
            <a:r>
              <a:rPr lang="en-US" baseline="0" dirty="0"/>
              <a:t> what is advance financial care planning?</a:t>
            </a:r>
            <a:r>
              <a:rPr lang="en-US" dirty="0"/>
              <a:t> </a:t>
            </a:r>
          </a:p>
          <a:p>
            <a:pPr defTabSz="966612">
              <a:defRPr/>
            </a:pPr>
            <a:endParaRPr lang="en-US" dirty="0"/>
          </a:p>
          <a:p>
            <a:pPr defTabSz="966612">
              <a:defRPr/>
            </a:pPr>
            <a:r>
              <a:rPr lang="en-US" dirty="0"/>
              <a:t>[Talk through slides]</a:t>
            </a:r>
          </a:p>
          <a:p>
            <a:pPr defTabSz="966612">
              <a:defRPr/>
            </a:pPr>
            <a:endParaRPr lang="en-US" dirty="0"/>
          </a:p>
          <a:p>
            <a:pPr defTabSz="966612">
              <a:defRPr/>
            </a:pPr>
            <a:r>
              <a:rPr lang="en-US" dirty="0"/>
              <a:t>Remember, advance financial care </a:t>
            </a:r>
            <a:r>
              <a:rPr lang="en-US" b="0" dirty="0"/>
              <a:t>planning is </a:t>
            </a:r>
            <a:r>
              <a:rPr lang="en-US" sz="1300" dirty="0"/>
              <a:t>not about what happens to your money and property </a:t>
            </a:r>
            <a:r>
              <a:rPr lang="en-US" sz="1300" i="1" dirty="0"/>
              <a:t>after</a:t>
            </a:r>
            <a:r>
              <a:rPr lang="en-US" sz="1300" dirty="0"/>
              <a:t> you die.  This is about getting help with financial decisions while you are alive but need some extra support.</a:t>
            </a:r>
            <a:endParaRPr lang="en-US" dirty="0"/>
          </a:p>
          <a:p>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3</a:t>
            </a:fld>
            <a:endParaRPr lang="en-US" dirty="0"/>
          </a:p>
        </p:txBody>
      </p:sp>
    </p:spTree>
    <p:extLst>
      <p:ext uri="{BB962C8B-B14F-4D97-AF65-F5344CB8AC3E}">
        <p14:creationId xmlns:p14="http://schemas.microsoft.com/office/powerpoint/2010/main" val="11084526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step is to tell your financial advocate what they need to know about your financial life. Creating an inventory of your</a:t>
            </a:r>
            <a:r>
              <a:rPr lang="en-US" baseline="0" dirty="0"/>
              <a:t> money and legal and financial arrangements </a:t>
            </a:r>
            <a:r>
              <a:rPr lang="en-US" dirty="0"/>
              <a:t>will help them to help and make sure that things don’t fall through the cracks.</a:t>
            </a:r>
          </a:p>
        </p:txBody>
      </p:sp>
      <p:sp>
        <p:nvSpPr>
          <p:cNvPr id="4" name="Slide Number Placeholder 3"/>
          <p:cNvSpPr>
            <a:spLocks noGrp="1"/>
          </p:cNvSpPr>
          <p:nvPr>
            <p:ph type="sldNum" sz="quarter" idx="10"/>
          </p:nvPr>
        </p:nvSpPr>
        <p:spPr/>
        <p:txBody>
          <a:bodyPr/>
          <a:lstStyle/>
          <a:p>
            <a:fld id="{EE4E1D6D-5E13-4C6C-B001-AD286BAF5A78}" type="slidenum">
              <a:rPr lang="en-US" smtClean="0"/>
              <a:t>30</a:t>
            </a:fld>
            <a:endParaRPr lang="en-US"/>
          </a:p>
        </p:txBody>
      </p:sp>
    </p:spTree>
    <p:extLst>
      <p:ext uri="{BB962C8B-B14F-4D97-AF65-F5344CB8AC3E}">
        <p14:creationId xmlns:p14="http://schemas.microsoft.com/office/powerpoint/2010/main" val="1224379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you were in a serious car crash</a:t>
            </a:r>
            <a:r>
              <a:rPr lang="en-US" baseline="0" dirty="0"/>
              <a:t> </a:t>
            </a:r>
            <a:r>
              <a:rPr lang="en-US" dirty="0"/>
              <a:t>and you couldn’t talk with your financial advocate.</a:t>
            </a:r>
          </a:p>
          <a:p>
            <a:endParaRPr lang="en-US" dirty="0"/>
          </a:p>
          <a:p>
            <a:pPr defTabSz="966612">
              <a:defRPr/>
            </a:pPr>
            <a:r>
              <a:rPr lang="en-US" dirty="0"/>
              <a:t>What information would your advocate need to know so that they can immediately help with your finances? You don’t want your advocate to be unaware of any bills that could come up while you are recovering.</a:t>
            </a:r>
          </a:p>
          <a:p>
            <a:endParaRPr lang="en-US" dirty="0"/>
          </a:p>
          <a:p>
            <a:pPr defTabSz="966612">
              <a:defRPr/>
            </a:pPr>
            <a:r>
              <a:rPr lang="en-US" dirty="0"/>
              <a:t>This slide lists the possible aspects of your financial life that you’d want your advocate to know about. </a:t>
            </a:r>
          </a:p>
          <a:p>
            <a:pPr defTabSz="966612">
              <a:defRPr/>
            </a:pPr>
            <a:endParaRPr lang="en-US" dirty="0"/>
          </a:p>
          <a:p>
            <a:pPr defTabSz="966612">
              <a:defRPr/>
            </a:pPr>
            <a:r>
              <a:rPr lang="en-US" dirty="0"/>
              <a:t>It</a:t>
            </a:r>
            <a:r>
              <a:rPr lang="en-US" baseline="0" dirty="0"/>
              <a:t> important to pull all of this information together and safely store it in one place.  We’ll call this your </a:t>
            </a:r>
            <a:r>
              <a:rPr lang="en-US" b="1" baseline="0" dirty="0"/>
              <a:t>financial inventory.</a:t>
            </a:r>
            <a:endParaRPr lang="en-US" b="1" dirty="0"/>
          </a:p>
          <a:p>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31</a:t>
            </a:fld>
            <a:endParaRPr lang="en-US"/>
          </a:p>
        </p:txBody>
      </p:sp>
    </p:spTree>
    <p:extLst>
      <p:ext uri="{BB962C8B-B14F-4D97-AF65-F5344CB8AC3E}">
        <p14:creationId xmlns:p14="http://schemas.microsoft.com/office/powerpoint/2010/main" val="28849645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it</a:t>
            </a:r>
            <a:r>
              <a:rPr lang="en-US" baseline="0" dirty="0"/>
              <a:t>’s not just your bank and credit card accounts that are important.  It’s also information about your utilities, insurance, loans, and the contact information of any professionals you work with.</a:t>
            </a:r>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32</a:t>
            </a:fld>
            <a:endParaRPr lang="en-US"/>
          </a:p>
        </p:txBody>
      </p:sp>
    </p:spTree>
    <p:extLst>
      <p:ext uri="{BB962C8B-B14F-4D97-AF65-F5344CB8AC3E}">
        <p14:creationId xmlns:p14="http://schemas.microsoft.com/office/powerpoint/2010/main" val="6470536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you create your financial inventory, here is the information it </a:t>
            </a:r>
            <a:r>
              <a:rPr lang="en-US" b="1" baseline="0" dirty="0"/>
              <a:t>needs</a:t>
            </a:r>
            <a:r>
              <a:rPr lang="en-US" baseline="0" dirty="0"/>
              <a:t> to have. </a:t>
            </a:r>
          </a:p>
          <a:p>
            <a:endParaRPr lang="en-US" baseline="0" dirty="0"/>
          </a:p>
          <a:p>
            <a:r>
              <a:rPr lang="en-US" baseline="0" dirty="0"/>
              <a:t>[Read bullet points.]</a:t>
            </a:r>
          </a:p>
          <a:p>
            <a:endParaRPr lang="en-US" baseline="0" dirty="0"/>
          </a:p>
        </p:txBody>
      </p:sp>
      <p:sp>
        <p:nvSpPr>
          <p:cNvPr id="4" name="Slide Number Placeholder 3"/>
          <p:cNvSpPr>
            <a:spLocks noGrp="1"/>
          </p:cNvSpPr>
          <p:nvPr>
            <p:ph type="sldNum" sz="quarter" idx="10"/>
          </p:nvPr>
        </p:nvSpPr>
        <p:spPr/>
        <p:txBody>
          <a:bodyPr/>
          <a:lstStyle/>
          <a:p>
            <a:fld id="{EE4E1D6D-5E13-4C6C-B001-AD286BAF5A78}" type="slidenum">
              <a:rPr lang="en-US" smtClean="0"/>
              <a:t>33</a:t>
            </a:fld>
            <a:endParaRPr lang="en-US"/>
          </a:p>
        </p:txBody>
      </p:sp>
    </p:spTree>
    <p:extLst>
      <p:ext uri="{BB962C8B-B14F-4D97-AF65-F5344CB8AC3E}">
        <p14:creationId xmlns:p14="http://schemas.microsoft.com/office/powerpoint/2010/main" val="27934282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screen shot of the free, fillable financial</a:t>
            </a:r>
            <a:r>
              <a:rPr lang="en-US" baseline="0" dirty="0"/>
              <a:t> </a:t>
            </a:r>
            <a:r>
              <a:rPr lang="en-US" dirty="0"/>
              <a:t>inventory that’s on the website of the Thinking Ahead Roadmap. You can download this</a:t>
            </a:r>
            <a:r>
              <a:rPr lang="en-US" baseline="0" dirty="0"/>
              <a:t> spreadsheet</a:t>
            </a:r>
            <a:r>
              <a:rPr lang="en-US" dirty="0"/>
              <a:t>.</a:t>
            </a:r>
            <a:r>
              <a:rPr lang="en-US" baseline="0" dirty="0"/>
              <a:t> There are different tabs that correspond to different aspects of our financial lives, including accounts and regular expenses and bills to pay, and service professionals that we may do business with.</a:t>
            </a:r>
          </a:p>
          <a:p>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34</a:t>
            </a:fld>
            <a:endParaRPr lang="en-US"/>
          </a:p>
        </p:txBody>
      </p:sp>
    </p:spTree>
    <p:extLst>
      <p:ext uri="{BB962C8B-B14F-4D97-AF65-F5344CB8AC3E}">
        <p14:creationId xmlns:p14="http://schemas.microsoft.com/office/powerpoint/2010/main" val="41056234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Whatever</a:t>
            </a:r>
            <a:r>
              <a:rPr lang="en-US" baseline="0" dirty="0"/>
              <a:t> type of financial inventory or filing system you use, m</a:t>
            </a:r>
            <a:r>
              <a:rPr lang="en-US" dirty="0"/>
              <a:t>ake</a:t>
            </a:r>
            <a:r>
              <a:rPr lang="en-US" baseline="0" dirty="0"/>
              <a:t> sure to store it in a safe place! </a:t>
            </a:r>
          </a:p>
          <a:p>
            <a:pPr defTabSz="966612">
              <a:defRPr/>
            </a:pPr>
            <a:endParaRPr lang="en-US" baseline="0" dirty="0"/>
          </a:p>
          <a:p>
            <a:pPr defTabSz="966612">
              <a:defRPr/>
            </a:pPr>
            <a:r>
              <a:rPr lang="en-US" baseline="0" dirty="0"/>
              <a:t>Either under lock and key or online with a secure password that is only accessible to you and your financial advocates.</a:t>
            </a:r>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35</a:t>
            </a:fld>
            <a:endParaRPr lang="en-US"/>
          </a:p>
        </p:txBody>
      </p:sp>
    </p:spTree>
    <p:extLst>
      <p:ext uri="{BB962C8B-B14F-4D97-AF65-F5344CB8AC3E}">
        <p14:creationId xmlns:p14="http://schemas.microsoft.com/office/powerpoint/2010/main" val="17669564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pros and cons for the two methods of storing your financial inventory.</a:t>
            </a:r>
          </a:p>
          <a:p>
            <a:endParaRPr lang="en-US" dirty="0"/>
          </a:p>
          <a:p>
            <a:r>
              <a:rPr lang="en-US" dirty="0"/>
              <a:t>As you can see, there’s not a single answer that works for everybody. You’ll want to consider your preferences and situation when choosing how to store your financial inventory.</a:t>
            </a:r>
          </a:p>
          <a:p>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36</a:t>
            </a:fld>
            <a:endParaRPr lang="en-US"/>
          </a:p>
        </p:txBody>
      </p:sp>
    </p:spTree>
    <p:extLst>
      <p:ext uri="{BB962C8B-B14F-4D97-AF65-F5344CB8AC3E}">
        <p14:creationId xmlns:p14="http://schemas.microsoft.com/office/powerpoint/2010/main" val="921155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creating a financial inventory, here are some addition</a:t>
            </a:r>
            <a:r>
              <a:rPr lang="en-US" baseline="0" dirty="0"/>
              <a:t>al </a:t>
            </a:r>
            <a:r>
              <a:rPr lang="en-US" dirty="0"/>
              <a:t>tips for making it easier for your financial advocate to manage your accounts and keep your money safe. </a:t>
            </a:r>
          </a:p>
          <a:p>
            <a:endParaRPr lang="en-US" dirty="0"/>
          </a:p>
          <a:p>
            <a:r>
              <a:rPr lang="en-US" dirty="0"/>
              <a:t>Simplifying your finances will make things easier for you, too!</a:t>
            </a:r>
          </a:p>
          <a:p>
            <a:endParaRPr lang="en-US" dirty="0"/>
          </a:p>
          <a:p>
            <a:r>
              <a:rPr lang="en-US" dirty="0"/>
              <a:t>[Read bullet points.]</a:t>
            </a:r>
          </a:p>
          <a:p>
            <a:endParaRPr lang="en-US" dirty="0"/>
          </a:p>
          <a:p>
            <a:r>
              <a:rPr lang="en-US" dirty="0"/>
              <a:t>Regarding the second-to-last point, you can protect online accounts by using two-factor log-in, where you input a code that is texted or emailed to you each time you log in to the website. Also, consider using a password manager online</a:t>
            </a:r>
            <a:r>
              <a:rPr lang="en-US" baseline="0" dirty="0"/>
              <a:t> that </a:t>
            </a:r>
            <a:r>
              <a:rPr lang="en-US" dirty="0"/>
              <a:t>will help</a:t>
            </a:r>
            <a:r>
              <a:rPr lang="en-US" baseline="0" dirty="0"/>
              <a:t> you save all of your passwords securely for your reference so you don’t have to remember them or write them down</a:t>
            </a:r>
            <a:r>
              <a:rPr lang="en-US" dirty="0"/>
              <a:t>.</a:t>
            </a:r>
          </a:p>
          <a:p>
            <a:endParaRPr lang="en-US" dirty="0"/>
          </a:p>
          <a:p>
            <a:r>
              <a:rPr lang="en-US" dirty="0"/>
              <a:t>Regarding the last bullet point, “account lockdown” can help protect accounts with significant amounts of your long-term investments or savings. Ask your financial institution about this feature. </a:t>
            </a:r>
          </a:p>
          <a:p>
            <a:endParaRPr lang="en-US" dirty="0"/>
          </a:p>
          <a:p>
            <a:r>
              <a:rPr lang="en-US" dirty="0"/>
              <a:t>Can you think of any other tips to protect your accounts? </a:t>
            </a:r>
          </a:p>
          <a:p>
            <a:endParaRPr lang="en-US" dirty="0"/>
          </a:p>
          <a:p>
            <a:r>
              <a:rPr lang="en-US" dirty="0"/>
              <a:t>[</a:t>
            </a:r>
            <a:r>
              <a:rPr lang="en-US" baseline="0" dirty="0"/>
              <a:t>Call on participants who raise their hands.]</a:t>
            </a:r>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37</a:t>
            </a:fld>
            <a:endParaRPr lang="en-US"/>
          </a:p>
        </p:txBody>
      </p:sp>
    </p:spTree>
    <p:extLst>
      <p:ext uri="{BB962C8B-B14F-4D97-AF65-F5344CB8AC3E}">
        <p14:creationId xmlns:p14="http://schemas.microsoft.com/office/powerpoint/2010/main" val="6205944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4E1D6D-5E13-4C6C-B001-AD286BAF5A78}" type="slidenum">
              <a:rPr lang="en-US" smtClean="0"/>
              <a:t>38</a:t>
            </a:fld>
            <a:endParaRPr lang="en-US"/>
          </a:p>
        </p:txBody>
      </p:sp>
    </p:spTree>
    <p:extLst>
      <p:ext uri="{BB962C8B-B14F-4D97-AF65-F5344CB8AC3E}">
        <p14:creationId xmlns:p14="http://schemas.microsoft.com/office/powerpoint/2010/main" val="3146285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a:t>
            </a:r>
            <a:r>
              <a:rPr lang="en-US" baseline="0" dirty="0"/>
              <a:t>t we are going to talk about having open and honest conversations about future money management with the person we want to make our financial advocate.</a:t>
            </a:r>
          </a:p>
          <a:p>
            <a:endParaRPr lang="en-US" baseline="0" dirty="0"/>
          </a:p>
          <a:p>
            <a:r>
              <a:rPr lang="en-US" baseline="0" dirty="0"/>
              <a:t>This can be a challenge, especially for those of us who are more private about our financial affairs.  And sometimes the person we are talking to wants to avoid the subject of aging and needing help.  But open conversations are critical. </a:t>
            </a:r>
          </a:p>
          <a:p>
            <a:endParaRPr lang="en-US" baseline="0" dirty="0"/>
          </a:p>
          <a:p>
            <a:r>
              <a:rPr lang="en-US" baseline="0" dirty="0"/>
              <a:t>Open conversations help ensure that </a:t>
            </a:r>
            <a:r>
              <a:rPr lang="en-US" sz="1300" dirty="0">
                <a:latin typeface="AvenirNextforSAS" panose="020B0503020202020204" pitchFamily="34" charset="0"/>
              </a:rPr>
              <a:t>your financial advocate understands their roles and responsibilities, and they help you clarify your financial needs and goals. Talking gives your advocate a chance to ask you questions so that they can do the job right. Open conversations also make it more likely that your needs are met in the future.</a:t>
            </a:r>
          </a:p>
        </p:txBody>
      </p:sp>
      <p:sp>
        <p:nvSpPr>
          <p:cNvPr id="4" name="Slide Number Placeholder 3"/>
          <p:cNvSpPr>
            <a:spLocks noGrp="1"/>
          </p:cNvSpPr>
          <p:nvPr>
            <p:ph type="sldNum" sz="quarter" idx="10"/>
          </p:nvPr>
        </p:nvSpPr>
        <p:spPr/>
        <p:txBody>
          <a:bodyPr/>
          <a:lstStyle/>
          <a:p>
            <a:fld id="{EE4E1D6D-5E13-4C6C-B001-AD286BAF5A78}" type="slidenum">
              <a:rPr lang="en-US" smtClean="0"/>
              <a:t>39</a:t>
            </a:fld>
            <a:endParaRPr lang="en-US"/>
          </a:p>
        </p:txBody>
      </p:sp>
    </p:spTree>
    <p:extLst>
      <p:ext uri="{BB962C8B-B14F-4D97-AF65-F5344CB8AC3E}">
        <p14:creationId xmlns:p14="http://schemas.microsoft.com/office/powerpoint/2010/main" val="2053395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a:t>This workshop is based on the Thinking Ahead Roadmap, a website and series of free print resources designed by researchers to help adults plan ahead. </a:t>
            </a:r>
          </a:p>
          <a:p>
            <a:endParaRPr lang="en-US" sz="1300"/>
          </a:p>
          <a:p>
            <a:r>
              <a:rPr lang="en-US" sz="1300"/>
              <a:t>The Roadmap walks you through the key stages of advance financial planning in six straight-forward steps.</a:t>
            </a:r>
          </a:p>
          <a:p>
            <a:endParaRPr lang="en-US" sz="1300"/>
          </a:p>
          <a:p>
            <a:r>
              <a:rPr lang="en-US" sz="1300"/>
              <a:t>We’ll hit some highlights today, but the Roadmap will give you more details on getting from A to Z.   You can </a:t>
            </a:r>
            <a:r>
              <a:rPr lang="en-US" sz="1300">
                <a:solidFill>
                  <a:srgbClr val="FF0000"/>
                </a:solidFill>
              </a:rPr>
              <a:t>find</a:t>
            </a:r>
            <a:r>
              <a:rPr lang="en-US" sz="1300"/>
              <a:t> it using the website listed on this slide.</a:t>
            </a:r>
          </a:p>
        </p:txBody>
      </p:sp>
      <p:sp>
        <p:nvSpPr>
          <p:cNvPr id="4" name="Slide Number Placeholder 3"/>
          <p:cNvSpPr>
            <a:spLocks noGrp="1"/>
          </p:cNvSpPr>
          <p:nvPr>
            <p:ph type="sldNum" sz="quarter" idx="10"/>
          </p:nvPr>
        </p:nvSpPr>
        <p:spPr/>
        <p:txBody>
          <a:bodyPr/>
          <a:lstStyle/>
          <a:p>
            <a:fld id="{EE4E1D6D-5E13-4C6C-B001-AD286BAF5A78}" type="slidenum">
              <a:rPr lang="en-US" smtClean="0"/>
              <a:t>4</a:t>
            </a:fld>
            <a:endParaRPr lang="en-US"/>
          </a:p>
        </p:txBody>
      </p:sp>
    </p:spTree>
    <p:extLst>
      <p:ext uri="{BB962C8B-B14F-4D97-AF65-F5344CB8AC3E}">
        <p14:creationId xmlns:p14="http://schemas.microsoft.com/office/powerpoint/2010/main" val="8512570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a:p>
            <a:pPr defTabSz="966612">
              <a:defRPr/>
            </a:pPr>
            <a:r>
              <a:rPr lang="en-US" sz="1300" dirty="0">
                <a:latin typeface="AvenirNextforSAS" panose="020B0503020202020204" pitchFamily="34" charset="0"/>
              </a:rPr>
              <a:t>You want to hear that your advocate is willing to help you manage your money in the future, should you ever need assistance.</a:t>
            </a:r>
          </a:p>
          <a:p>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40</a:t>
            </a:fld>
            <a:endParaRPr lang="en-US"/>
          </a:p>
        </p:txBody>
      </p:sp>
    </p:spTree>
    <p:extLst>
      <p:ext uri="{BB962C8B-B14F-4D97-AF65-F5344CB8AC3E}">
        <p14:creationId xmlns:p14="http://schemas.microsoft.com/office/powerpoint/2010/main" val="38758538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Before we begin</a:t>
            </a:r>
            <a:r>
              <a:rPr lang="en-US" baseline="0" dirty="0"/>
              <a:t> mapping out </a:t>
            </a:r>
            <a:r>
              <a:rPr lang="en-US" u="sng" baseline="0" dirty="0"/>
              <a:t>how</a:t>
            </a:r>
            <a:r>
              <a:rPr lang="en-US" baseline="0" dirty="0"/>
              <a:t> to have a conversation and </a:t>
            </a:r>
            <a:r>
              <a:rPr lang="en-US" u="sng" baseline="0" dirty="0"/>
              <a:t>what</a:t>
            </a:r>
            <a:r>
              <a:rPr lang="en-US" baseline="0" dirty="0"/>
              <a:t> we will say, I want us each to consider what we </a:t>
            </a:r>
            <a:r>
              <a:rPr lang="en-US" i="1" u="none" baseline="0" dirty="0"/>
              <a:t>value</a:t>
            </a:r>
            <a:r>
              <a:rPr lang="en-US" baseline="0" dirty="0"/>
              <a:t> in terms of how our money is used in the future.</a:t>
            </a:r>
          </a:p>
          <a:p>
            <a:pPr defTabSz="966612">
              <a:defRPr/>
            </a:pPr>
            <a:endParaRPr lang="en-US" baseline="0" dirty="0"/>
          </a:p>
          <a:p>
            <a:pPr defTabSz="966612">
              <a:defRPr/>
            </a:pPr>
            <a:r>
              <a:rPr lang="en-US" dirty="0"/>
              <a:t>I would like each person to</a:t>
            </a:r>
            <a:r>
              <a:rPr lang="en-US" baseline="0" dirty="0"/>
              <a:t> do a solo activity by completing the questions on the worksheet.  Consider this a “self-assessment” questionnaire. It may be helpful to discuss your answers with your advocate, so that they know what’s important to you. </a:t>
            </a:r>
          </a:p>
          <a:p>
            <a:pPr defTabSz="966612">
              <a:defRPr/>
            </a:pPr>
            <a:endParaRPr lang="en-US" baseline="0" dirty="0"/>
          </a:p>
          <a:p>
            <a:pPr defTabSz="966612">
              <a:defRPr/>
            </a:pPr>
            <a:r>
              <a:rPr lang="en-US" baseline="0" dirty="0"/>
              <a:t>[Hold up, pass out, or display a copy of worksheet if virtual presentation.] </a:t>
            </a:r>
          </a:p>
          <a:p>
            <a:pPr defTabSz="966612">
              <a:defRPr/>
            </a:pPr>
            <a:endParaRPr lang="en-US" b="0" baseline="0" dirty="0"/>
          </a:p>
          <a:p>
            <a:pPr defTabSz="966612">
              <a:defRPr/>
            </a:pPr>
            <a:r>
              <a:rPr lang="en-US" b="0" baseline="0" dirty="0"/>
              <a:t>We’ll take 5 to 6 minutes for this solo activity before moving on.</a:t>
            </a:r>
            <a:endParaRPr lang="en-US" b="0" dirty="0"/>
          </a:p>
          <a:p>
            <a:endParaRPr lang="en-US" baseline="0" dirty="0"/>
          </a:p>
        </p:txBody>
      </p:sp>
      <p:sp>
        <p:nvSpPr>
          <p:cNvPr id="4" name="Slide Number Placeholder 3"/>
          <p:cNvSpPr>
            <a:spLocks noGrp="1"/>
          </p:cNvSpPr>
          <p:nvPr>
            <p:ph type="sldNum" sz="quarter" idx="10"/>
          </p:nvPr>
        </p:nvSpPr>
        <p:spPr/>
        <p:txBody>
          <a:bodyPr/>
          <a:lstStyle/>
          <a:p>
            <a:fld id="{EE4E1D6D-5E13-4C6C-B001-AD286BAF5A78}" type="slidenum">
              <a:rPr lang="en-US" smtClean="0"/>
              <a:t>41</a:t>
            </a:fld>
            <a:endParaRPr lang="en-US"/>
          </a:p>
        </p:txBody>
      </p:sp>
    </p:spTree>
    <p:extLst>
      <p:ext uri="{BB962C8B-B14F-4D97-AF65-F5344CB8AC3E}">
        <p14:creationId xmlns:p14="http://schemas.microsoft.com/office/powerpoint/2010/main" val="19389415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latin typeface="AvenirNextforSAS" panose="020B0503020202020204" pitchFamily="34" charset="0"/>
              </a:rPr>
              <a:t>Visualizing how you will initiate the conversation with the advocate you’ve picked is a great way to motivate yourself to get started.  Let’s focus on the 4 </a:t>
            </a:r>
            <a:r>
              <a:rPr lang="en-US" sz="1300" dirty="0" err="1">
                <a:latin typeface="AvenirNextforSAS" panose="020B0503020202020204" pitchFamily="34" charset="0"/>
              </a:rPr>
              <a:t>Ws</a:t>
            </a:r>
            <a:r>
              <a:rPr lang="en-US" sz="1300" dirty="0">
                <a:latin typeface="AvenirNextforSAS" panose="020B0503020202020204" pitchFamily="34" charset="0"/>
              </a:rPr>
              <a:t>.</a:t>
            </a:r>
          </a:p>
          <a:p>
            <a:pPr defTabSz="966612">
              <a:defRPr/>
            </a:pPr>
            <a:endParaRPr lang="en-US" sz="1300" dirty="0">
              <a:latin typeface="AvenirNextforSAS" panose="020B0503020202020204" pitchFamily="34" charset="0"/>
            </a:endParaRPr>
          </a:p>
          <a:p>
            <a:pPr defTabSz="966612">
              <a:defRPr/>
            </a:pPr>
            <a:r>
              <a:rPr lang="en-US" sz="1300" b="1" dirty="0">
                <a:latin typeface="AvenirNextforSAS" panose="020B0503020202020204" pitchFamily="34" charset="0"/>
              </a:rPr>
              <a:t>WHO should be there:</a:t>
            </a:r>
          </a:p>
          <a:p>
            <a:pPr defTabSz="966612">
              <a:defRPr/>
            </a:pPr>
            <a:r>
              <a:rPr lang="en-US" sz="1300" dirty="0">
                <a:latin typeface="AvenirNextforSAS" panose="020B0503020202020204" pitchFamily="34" charset="0"/>
              </a:rPr>
              <a:t>Well, definitely your preferred financial advocate and perhaps your alternate advocate.  And maybe you want other family members or close friends to join, too, so that everyone hears the same information.  But you can also wait until later to talk with the whole family once you’ve had a conversation with your advocate.  </a:t>
            </a:r>
          </a:p>
          <a:p>
            <a:pPr defTabSz="966612">
              <a:defRPr/>
            </a:pPr>
            <a:endParaRPr lang="en-US" sz="1300" dirty="0">
              <a:latin typeface="AvenirNextforSAS" panose="020B0503020202020204" pitchFamily="34" charset="0"/>
            </a:endParaRPr>
          </a:p>
          <a:p>
            <a:pPr defTabSz="966612">
              <a:defRPr/>
            </a:pPr>
            <a:r>
              <a:rPr lang="en-US" sz="1300" b="1" dirty="0">
                <a:latin typeface="AvenirNextforSAS" panose="020B0503020202020204" pitchFamily="34" charset="0"/>
              </a:rPr>
              <a:t>WHEN to talk:</a:t>
            </a:r>
          </a:p>
          <a:p>
            <a:pPr defTabSz="966612">
              <a:defRPr/>
            </a:pPr>
            <a:r>
              <a:rPr lang="en-US" sz="1300" dirty="0">
                <a:latin typeface="AvenirNextforSAS" panose="020B0503020202020204" pitchFamily="34" charset="0"/>
              </a:rPr>
              <a:t>It’s critical to have started these conversations if there has been a major health event or life milestone. But ideally, you will start these conversations happen before any major life even that might affect your independence.  Think about the best time, maybe after a meal when you are not rushed or distracted. Sometimes people don’t see their financial advocate very often, maybe they live out of state. So in that case, you should set aside time to have the conversation the next time you are together. Or make a plan to talk on the phone specifically about this topic.</a:t>
            </a:r>
          </a:p>
          <a:p>
            <a:pPr defTabSz="966612">
              <a:defRPr/>
            </a:pPr>
            <a:endParaRPr lang="en-US" sz="1300" dirty="0">
              <a:latin typeface="AvenirNextforSAS" panose="020B0503020202020204" pitchFamily="34" charset="0"/>
            </a:endParaRPr>
          </a:p>
          <a:p>
            <a:pPr defTabSz="966612">
              <a:defRPr/>
            </a:pPr>
            <a:r>
              <a:rPr lang="en-US" sz="1300" b="1" dirty="0">
                <a:latin typeface="AvenirNextforSAS" panose="020B0503020202020204" pitchFamily="34" charset="0"/>
              </a:rPr>
              <a:t>WHERE to talk:</a:t>
            </a:r>
          </a:p>
          <a:p>
            <a:pPr defTabSz="966612">
              <a:defRPr/>
            </a:pPr>
            <a:r>
              <a:rPr lang="en-US" sz="1300" dirty="0">
                <a:latin typeface="AvenirNextforSAS" panose="020B0503020202020204" pitchFamily="34" charset="0"/>
              </a:rPr>
              <a:t>You could bring up these topics after a family meal, during a long drive, or while you’re checking in by phone or video chat.  Or it could be when you are on a walk with your advocate or after religious services.  Some people even have these conversations at their lawyer or financial advisor’s office, especially if they feel it’s important to have a neutral third party there.</a:t>
            </a:r>
          </a:p>
          <a:p>
            <a:pPr defTabSz="966612">
              <a:defRPr/>
            </a:pPr>
            <a:endParaRPr lang="en-US" sz="1300" dirty="0">
              <a:latin typeface="AvenirNextforSAS" panose="020B0503020202020204" pitchFamily="34" charset="0"/>
            </a:endParaRPr>
          </a:p>
          <a:p>
            <a:pPr defTabSz="966612">
              <a:defRPr/>
            </a:pPr>
            <a:r>
              <a:rPr lang="en-US" sz="1300" b="1" dirty="0">
                <a:latin typeface="AvenirNextforSAS" panose="020B0503020202020204" pitchFamily="34" charset="0"/>
              </a:rPr>
              <a:t>WHAT to say:</a:t>
            </a:r>
          </a:p>
          <a:p>
            <a:pPr defTabSz="966612">
              <a:defRPr/>
            </a:pPr>
            <a:r>
              <a:rPr lang="en-US" sz="1300" dirty="0">
                <a:latin typeface="AvenirNextforSAS" panose="020B0503020202020204" pitchFamily="34" charset="0"/>
              </a:rPr>
              <a:t>Plan what you want to say in advance. Visualize your talking points.</a:t>
            </a:r>
          </a:p>
          <a:p>
            <a:endParaRPr lang="en-US" dirty="0"/>
          </a:p>
          <a:p>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42</a:t>
            </a:fld>
            <a:endParaRPr lang="en-US"/>
          </a:p>
        </p:txBody>
      </p:sp>
    </p:spTree>
    <p:extLst>
      <p:ext uri="{BB962C8B-B14F-4D97-AF65-F5344CB8AC3E}">
        <p14:creationId xmlns:p14="http://schemas.microsoft.com/office/powerpoint/2010/main" val="12618157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the chat can be hard. Here are some examples of</a:t>
            </a:r>
            <a:r>
              <a:rPr lang="en-US" baseline="0" dirty="0"/>
              <a:t> how others have started the conversation. </a:t>
            </a:r>
          </a:p>
          <a:p>
            <a:endParaRPr lang="en-US" baseline="0" dirty="0"/>
          </a:p>
          <a:p>
            <a:r>
              <a:rPr lang="en-US" baseline="0" dirty="0"/>
              <a:t>[Read 1 or 2 conversation bubbles.]</a:t>
            </a:r>
          </a:p>
          <a:p>
            <a:r>
              <a:rPr lang="en-US" baseline="0" dirty="0"/>
              <a:t/>
            </a:r>
            <a:br>
              <a:rPr lang="en-US" baseline="0" dirty="0"/>
            </a:br>
            <a:r>
              <a:rPr lang="en-US" baseline="0" dirty="0"/>
              <a:t>What are some other good conversation starters? </a:t>
            </a:r>
          </a:p>
          <a:p>
            <a:endParaRPr lang="en-US" baseline="0" dirty="0"/>
          </a:p>
          <a:p>
            <a:r>
              <a:rPr lang="en-US" baseline="0" dirty="0"/>
              <a:t>[Ask participants to share ideas and call on those who raise their hands.]</a:t>
            </a:r>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43</a:t>
            </a:fld>
            <a:endParaRPr lang="en-US"/>
          </a:p>
        </p:txBody>
      </p:sp>
    </p:spTree>
    <p:extLst>
      <p:ext uri="{BB962C8B-B14F-4D97-AF65-F5344CB8AC3E}">
        <p14:creationId xmlns:p14="http://schemas.microsoft.com/office/powerpoint/2010/main" val="9236227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Now I would like each person to</a:t>
            </a:r>
            <a:r>
              <a:rPr lang="en-US" baseline="0" dirty="0"/>
              <a:t> complete their own Four </a:t>
            </a:r>
            <a:r>
              <a:rPr lang="en-US" baseline="0" dirty="0" err="1"/>
              <a:t>Ws</a:t>
            </a:r>
            <a:r>
              <a:rPr lang="en-US" baseline="0" dirty="0"/>
              <a:t> using the next worksheet. </a:t>
            </a:r>
          </a:p>
          <a:p>
            <a:pPr defTabSz="966612">
              <a:defRPr/>
            </a:pPr>
            <a:endParaRPr lang="en-US" baseline="0" dirty="0"/>
          </a:p>
          <a:p>
            <a:pPr defTabSz="966612">
              <a:defRPr/>
            </a:pPr>
            <a:r>
              <a:rPr lang="en-US" baseline="0" dirty="0"/>
              <a:t>[Hold up, pass out, or display a copy of worksheet if virtual presentation.] </a:t>
            </a:r>
          </a:p>
          <a:p>
            <a:pPr defTabSz="966612">
              <a:defRPr/>
            </a:pPr>
            <a:endParaRPr lang="en-US" b="1" baseline="0" dirty="0"/>
          </a:p>
          <a:p>
            <a:pPr defTabSz="966612">
              <a:defRPr/>
            </a:pPr>
            <a:r>
              <a:rPr lang="en-US" b="0" baseline="0" dirty="0"/>
              <a:t>We’ll take 5 to 6 minutes for this solo activity before moving on. Again, this is something that you will keep.  I will not be collecting the worksheets.</a:t>
            </a:r>
            <a:endParaRPr lang="en-US" b="1" dirty="0"/>
          </a:p>
          <a:p>
            <a:endParaRPr lang="en-US" baseline="0" dirty="0"/>
          </a:p>
        </p:txBody>
      </p:sp>
      <p:sp>
        <p:nvSpPr>
          <p:cNvPr id="4" name="Slide Number Placeholder 3"/>
          <p:cNvSpPr>
            <a:spLocks noGrp="1"/>
          </p:cNvSpPr>
          <p:nvPr>
            <p:ph type="sldNum" sz="quarter" idx="10"/>
          </p:nvPr>
        </p:nvSpPr>
        <p:spPr/>
        <p:txBody>
          <a:bodyPr/>
          <a:lstStyle/>
          <a:p>
            <a:fld id="{EE4E1D6D-5E13-4C6C-B001-AD286BAF5A78}" type="slidenum">
              <a:rPr lang="en-US" smtClean="0"/>
              <a:t>44</a:t>
            </a:fld>
            <a:endParaRPr lang="en-US"/>
          </a:p>
        </p:txBody>
      </p:sp>
    </p:spTree>
    <p:extLst>
      <p:ext uri="{BB962C8B-B14F-4D97-AF65-F5344CB8AC3E}">
        <p14:creationId xmlns:p14="http://schemas.microsoft.com/office/powerpoint/2010/main" val="6443194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we get pushback when trying</a:t>
            </a:r>
            <a:r>
              <a:rPr lang="en-US" baseline="0" dirty="0"/>
              <a:t> to start a conversation with the person we select to be our  financial advocate.  Let’s go over some common reactions  and come up with strategies of our own to overcome them. This is a group activity.</a:t>
            </a:r>
          </a:p>
          <a:p>
            <a:endParaRPr lang="en-US" baseline="0" dirty="0"/>
          </a:p>
          <a:p>
            <a:r>
              <a:rPr lang="en-US" baseline="0" dirty="0"/>
              <a:t>If you try to have a conversation with your advocate and they say, “This is depressing. I don’t want to think about you getting older,” how will you respond? </a:t>
            </a:r>
          </a:p>
          <a:p>
            <a:endParaRPr lang="en-US" baseline="0" dirty="0"/>
          </a:p>
          <a:p>
            <a:r>
              <a:rPr lang="en-US" baseline="0" dirty="0"/>
              <a:t>[Call on participants to share their ideas.]</a:t>
            </a:r>
          </a:p>
          <a:p>
            <a:endParaRPr lang="en-US" baseline="0" dirty="0"/>
          </a:p>
          <a:p>
            <a:r>
              <a:rPr lang="en-US" baseline="0" dirty="0"/>
              <a:t>[Reveal example response by clicking to the next slide.]</a:t>
            </a:r>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45</a:t>
            </a:fld>
            <a:endParaRPr lang="en-US"/>
          </a:p>
        </p:txBody>
      </p:sp>
    </p:spTree>
    <p:extLst>
      <p:ext uri="{BB962C8B-B14F-4D97-AF65-F5344CB8AC3E}">
        <p14:creationId xmlns:p14="http://schemas.microsoft.com/office/powerpoint/2010/main" val="15262227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EE4E1D6D-5E13-4C6C-B001-AD286BAF5A78}" type="slidenum">
              <a:rPr lang="en-US" smtClean="0"/>
              <a:t>46</a:t>
            </a:fld>
            <a:endParaRPr lang="en-US"/>
          </a:p>
        </p:txBody>
      </p:sp>
    </p:spTree>
    <p:extLst>
      <p:ext uri="{BB962C8B-B14F-4D97-AF65-F5344CB8AC3E}">
        <p14:creationId xmlns:p14="http://schemas.microsoft.com/office/powerpoint/2010/main" val="37152543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Imagine that this time that your advocate says, “Do we have to talk about this now? I have a lot of other things on my mind.”</a:t>
            </a:r>
          </a:p>
          <a:p>
            <a:endParaRPr lang="en-US" baseline="0" dirty="0"/>
          </a:p>
          <a:p>
            <a:r>
              <a:rPr lang="en-US" baseline="0" dirty="0"/>
              <a:t>What might you say in return?   </a:t>
            </a:r>
          </a:p>
          <a:p>
            <a:endParaRPr lang="en-US" baseline="0" dirty="0"/>
          </a:p>
          <a:p>
            <a:r>
              <a:rPr lang="en-US" baseline="0" dirty="0"/>
              <a:t>[Call on participants to share their ideas.]</a:t>
            </a:r>
          </a:p>
          <a:p>
            <a:endParaRPr lang="en-US" baseline="0" dirty="0"/>
          </a:p>
          <a:p>
            <a:r>
              <a:rPr lang="en-US" baseline="0" dirty="0"/>
              <a:t>[Reveal example response by clicking to the next slide.]</a:t>
            </a:r>
            <a:endParaRPr lang="en-US" dirty="0"/>
          </a:p>
          <a:p>
            <a:endParaRPr lang="en-US" baseline="0" dirty="0"/>
          </a:p>
        </p:txBody>
      </p:sp>
      <p:sp>
        <p:nvSpPr>
          <p:cNvPr id="4" name="Slide Number Placeholder 3"/>
          <p:cNvSpPr>
            <a:spLocks noGrp="1"/>
          </p:cNvSpPr>
          <p:nvPr>
            <p:ph type="sldNum" sz="quarter" idx="10"/>
          </p:nvPr>
        </p:nvSpPr>
        <p:spPr/>
        <p:txBody>
          <a:bodyPr/>
          <a:lstStyle/>
          <a:p>
            <a:fld id="{EE4E1D6D-5E13-4C6C-B001-AD286BAF5A78}" type="slidenum">
              <a:rPr lang="en-US" smtClean="0"/>
              <a:t>47</a:t>
            </a:fld>
            <a:endParaRPr lang="en-US"/>
          </a:p>
        </p:txBody>
      </p:sp>
    </p:spTree>
    <p:extLst>
      <p:ext uri="{BB962C8B-B14F-4D97-AF65-F5344CB8AC3E}">
        <p14:creationId xmlns:p14="http://schemas.microsoft.com/office/powerpoint/2010/main" val="38168919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[Read slide.]</a:t>
            </a:r>
          </a:p>
          <a:p>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48</a:t>
            </a:fld>
            <a:endParaRPr lang="en-US"/>
          </a:p>
        </p:txBody>
      </p:sp>
    </p:spTree>
    <p:extLst>
      <p:ext uri="{BB962C8B-B14F-4D97-AF65-F5344CB8AC3E}">
        <p14:creationId xmlns:p14="http://schemas.microsoft.com/office/powerpoint/2010/main" val="32783553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You</a:t>
            </a:r>
            <a:r>
              <a:rPr lang="en-US" baseline="0" dirty="0"/>
              <a:t> don’t need to cover everything in a single conversation. The initial conversation is more about answering their questions and making sure they are willing and up to the task.</a:t>
            </a:r>
          </a:p>
          <a:p>
            <a:pPr defTabSz="966612">
              <a:defRPr/>
            </a:pPr>
            <a:endParaRPr lang="en-US" baseline="0" dirty="0"/>
          </a:p>
          <a:p>
            <a:pPr defTabSz="966612">
              <a:defRPr/>
            </a:pPr>
            <a:r>
              <a:rPr lang="en-US" baseline="0" dirty="0"/>
              <a:t>Based on how the first conversation is going, you can also share where your financial inventory is stored and how to access it.  You can also talk about your financial values.</a:t>
            </a:r>
          </a:p>
          <a:p>
            <a:pPr defTabSz="966612">
              <a:defRPr/>
            </a:pPr>
            <a:endParaRPr lang="en-US" baseline="0" dirty="0"/>
          </a:p>
          <a:p>
            <a:pPr defTabSz="966612">
              <a:defRPr/>
            </a:pPr>
            <a:r>
              <a:rPr lang="en-US" dirty="0"/>
              <a:t>There is a handout on the Thinking Ahead</a:t>
            </a:r>
            <a:r>
              <a:rPr lang="en-US" baseline="0" dirty="0"/>
              <a:t> Roadmap website that you should share with your finanical advocate.  It’s called </a:t>
            </a:r>
            <a:r>
              <a:rPr lang="en-US" sz="1300" dirty="0">
                <a:latin typeface="AvenirNextforSAS" panose="020B0503020202020204" pitchFamily="34" charset="0"/>
              </a:rPr>
              <a:t>“</a:t>
            </a:r>
            <a:r>
              <a:rPr lang="en-US" sz="1300" i="1" dirty="0">
                <a:latin typeface="AvenirNextforSAS" panose="020B0503020202020204" pitchFamily="34" charset="0"/>
              </a:rPr>
              <a:t>What you need to know as a financial advocate”</a:t>
            </a:r>
          </a:p>
          <a:p>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49</a:t>
            </a:fld>
            <a:endParaRPr lang="en-US"/>
          </a:p>
        </p:txBody>
      </p:sp>
    </p:spTree>
    <p:extLst>
      <p:ext uri="{BB962C8B-B14F-4D97-AF65-F5344CB8AC3E}">
        <p14:creationId xmlns:p14="http://schemas.microsoft.com/office/powerpoint/2010/main" val="3067036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a:t>
            </a:r>
            <a:r>
              <a:rPr lang="en-US" baseline="0"/>
              <a:t> go over the agenda. In this mini workshop, we will….</a:t>
            </a:r>
          </a:p>
          <a:p>
            <a:endParaRPr lang="en-US" baseline="0"/>
          </a:p>
          <a:p>
            <a:r>
              <a:rPr lang="en-US" baseline="0"/>
              <a:t>[Read numbered agenda items]</a:t>
            </a:r>
            <a:endParaRPr lang="en-US"/>
          </a:p>
        </p:txBody>
      </p:sp>
      <p:sp>
        <p:nvSpPr>
          <p:cNvPr id="4" name="Slide Number Placeholder 3"/>
          <p:cNvSpPr>
            <a:spLocks noGrp="1"/>
          </p:cNvSpPr>
          <p:nvPr>
            <p:ph type="sldNum" sz="quarter" idx="10"/>
          </p:nvPr>
        </p:nvSpPr>
        <p:spPr/>
        <p:txBody>
          <a:bodyPr/>
          <a:lstStyle/>
          <a:p>
            <a:fld id="{EE4E1D6D-5E13-4C6C-B001-AD286BAF5A78}" type="slidenum">
              <a:rPr lang="en-US" smtClean="0"/>
              <a:t>5</a:t>
            </a:fld>
            <a:endParaRPr lang="en-US"/>
          </a:p>
        </p:txBody>
      </p:sp>
    </p:spTree>
    <p:extLst>
      <p:ext uri="{BB962C8B-B14F-4D97-AF65-F5344CB8AC3E}">
        <p14:creationId xmlns:p14="http://schemas.microsoft.com/office/powerpoint/2010/main" val="33160308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several financial advocates that will be in charge of different tasks, such as someone to manage investment accounts and someone else to pay bills, you can meet with your advocates separately or as a team.</a:t>
            </a:r>
          </a:p>
          <a:p>
            <a:endParaRPr lang="en-US" dirty="0"/>
          </a:p>
          <a:p>
            <a:r>
              <a:rPr lang="en-US" dirty="0"/>
              <a:t>Just make sure everyone is comfortable with their role and understands what roles the others have. They will need to keep in touch with each other to coordinate your care.</a:t>
            </a:r>
          </a:p>
          <a:p>
            <a:endParaRPr lang="en-US" dirty="0"/>
          </a:p>
          <a:p>
            <a:r>
              <a:rPr lang="en-US" dirty="0"/>
              <a:t>And maybe you have other people in your life who</a:t>
            </a:r>
            <a:r>
              <a:rPr lang="en-US" baseline="0" dirty="0"/>
              <a:t> you don’t want to be involved in your finances but who you think might feel left out.  This is common in many families.  One way to address this is to assign those people other important future roles, </a:t>
            </a:r>
            <a:r>
              <a:rPr lang="en-US" sz="1300" dirty="0"/>
              <a:t>such as taking you shopping or to the doctor, or to manage housework and yardwork.  </a:t>
            </a:r>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50</a:t>
            </a:fld>
            <a:endParaRPr lang="en-US"/>
          </a:p>
        </p:txBody>
      </p:sp>
    </p:spTree>
    <p:extLst>
      <p:ext uri="{BB962C8B-B14F-4D97-AF65-F5344CB8AC3E}">
        <p14:creationId xmlns:p14="http://schemas.microsoft.com/office/powerpoint/2010/main" val="17521719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Practice makes perfect.</a:t>
            </a:r>
            <a:r>
              <a:rPr lang="en-US" baseline="0" dirty="0"/>
              <a:t> </a:t>
            </a:r>
            <a:r>
              <a:rPr lang="en-US" b="0" baseline="0" dirty="0">
                <a:latin typeface="AvenirNextforSAS" panose="020B0503020202020204" pitchFamily="34" charset="0"/>
              </a:rPr>
              <a:t>Let’s do a role-playing exercise where we act out having a conversation with our primary or alternate financial advocate, whichever person feels harder to talk to.  Your conversation partner will act as your financial advocate and will react naturally to what you have to say. </a:t>
            </a:r>
          </a:p>
          <a:p>
            <a:endParaRPr lang="en-US" b="0" baseline="0" dirty="0">
              <a:latin typeface="AvenirNextforSAS" panose="020B0503020202020204" pitchFamily="34" charset="0"/>
            </a:endParaRPr>
          </a:p>
          <a:p>
            <a:r>
              <a:rPr lang="en-US" b="0" baseline="0" dirty="0">
                <a:latin typeface="AvenirNextforSAS" panose="020B0503020202020204" pitchFamily="34" charset="0"/>
              </a:rPr>
              <a:t>First, set the scene.  Tell your partner where the conversation is taking place, who is present, and then practice what you will say.  After a few minutes, we’ll switch and the other person will take a turn as the conversation leader.</a:t>
            </a:r>
          </a:p>
          <a:p>
            <a:endParaRPr lang="en-US" b="0" baseline="0" dirty="0">
              <a:latin typeface="AvenirNextforSAS" panose="020B0503020202020204" pitchFamily="34" charset="0"/>
            </a:endParaRPr>
          </a:p>
          <a:p>
            <a:r>
              <a:rPr lang="en-US" b="0" baseline="0" dirty="0">
                <a:latin typeface="AvenirNextforSAS" panose="020B0503020202020204" pitchFamily="34" charset="0"/>
              </a:rPr>
              <a:t>Let’s aim for about  4 minutes each this time. I will let you know when it is time to switch.</a:t>
            </a:r>
            <a:endParaRPr lang="en-US" b="0" dirty="0">
              <a:latin typeface="AvenirNextforSAS" panose="020B0503020202020204" pitchFamily="34" charset="0"/>
            </a:endParaRPr>
          </a:p>
          <a:p>
            <a:pPr defTabSz="966612">
              <a:defRPr/>
            </a:pPr>
            <a:endParaRPr lang="en-US" b="1" dirty="0">
              <a:latin typeface="AvenirNextforSAS" panose="020B0503020202020204" pitchFamily="34" charset="0"/>
            </a:endParaRPr>
          </a:p>
          <a:p>
            <a:pPr defTabSz="966612">
              <a:defRPr/>
            </a:pPr>
            <a:r>
              <a:rPr lang="en-US" b="0" dirty="0">
                <a:latin typeface="AvenirNextforSAS" panose="020B0503020202020204" pitchFamily="34" charset="0"/>
              </a:rPr>
              <a:t>After the 8</a:t>
            </a:r>
            <a:r>
              <a:rPr lang="en-US" b="0" baseline="0" dirty="0">
                <a:latin typeface="AvenirNextforSAS" panose="020B0503020202020204" pitchFamily="34" charset="0"/>
              </a:rPr>
              <a:t> </a:t>
            </a:r>
            <a:r>
              <a:rPr lang="en-US" b="0" dirty="0">
                <a:latin typeface="AvenirNextforSAS" panose="020B0503020202020204" pitchFamily="34" charset="0"/>
              </a:rPr>
              <a:t>minutes</a:t>
            </a:r>
            <a:r>
              <a:rPr lang="en-US" b="0" baseline="0" dirty="0">
                <a:latin typeface="AvenirNextforSAS" panose="020B0503020202020204" pitchFamily="34" charset="0"/>
              </a:rPr>
              <a:t> are up, I will call us back as a group and ask just a few people to share how it went and what they learned from the role-play.</a:t>
            </a:r>
            <a:endParaRPr lang="en-US" b="0" dirty="0">
              <a:latin typeface="AvenirNextforSAS" panose="020B0503020202020204" pitchFamily="34" charset="0"/>
            </a:endParaRPr>
          </a:p>
          <a:p>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51</a:t>
            </a:fld>
            <a:endParaRPr lang="en-US"/>
          </a:p>
        </p:txBody>
      </p:sp>
    </p:spTree>
    <p:extLst>
      <p:ext uri="{BB962C8B-B14F-4D97-AF65-F5344CB8AC3E}">
        <p14:creationId xmlns:p14="http://schemas.microsoft.com/office/powerpoint/2010/main" val="34583022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we’re up to Step 5 of the Roadmap:  Making it Official</a:t>
            </a:r>
          </a:p>
        </p:txBody>
      </p:sp>
      <p:sp>
        <p:nvSpPr>
          <p:cNvPr id="4" name="Slide Number Placeholder 3"/>
          <p:cNvSpPr>
            <a:spLocks noGrp="1"/>
          </p:cNvSpPr>
          <p:nvPr>
            <p:ph type="sldNum" sz="quarter" idx="10"/>
          </p:nvPr>
        </p:nvSpPr>
        <p:spPr/>
        <p:txBody>
          <a:bodyPr/>
          <a:lstStyle/>
          <a:p>
            <a:fld id="{EE4E1D6D-5E13-4C6C-B001-AD286BAF5A78}" type="slidenum">
              <a:rPr lang="en-US" smtClean="0"/>
              <a:t>52</a:t>
            </a:fld>
            <a:endParaRPr lang="en-US"/>
          </a:p>
        </p:txBody>
      </p:sp>
    </p:spTree>
    <p:extLst>
      <p:ext uri="{BB962C8B-B14F-4D97-AF65-F5344CB8AC3E}">
        <p14:creationId xmlns:p14="http://schemas.microsoft.com/office/powerpoint/2010/main" val="11431736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you’ve decided who to name as your advocate, had some conversations, organized your finances, and made sure your financial advocate knows how you want your finances managed if you can’t do it yourself.  Are you done?</a:t>
            </a:r>
          </a:p>
          <a:p>
            <a:endParaRPr lang="en-US" dirty="0"/>
          </a:p>
          <a:p>
            <a:r>
              <a:rPr lang="en-US" dirty="0"/>
              <a:t>No, not yet!</a:t>
            </a:r>
          </a:p>
          <a:p>
            <a:endParaRPr lang="en-US" b="0" dirty="0"/>
          </a:p>
          <a:p>
            <a:r>
              <a:rPr lang="en-US" b="0" dirty="0"/>
              <a:t>A critical step is to give your financial advocate the legal authority </a:t>
            </a:r>
            <a:r>
              <a:rPr lang="en-US" dirty="0"/>
              <a:t>to step into your shoes and act on your behalf.  Generally you will do this by naming them in a </a:t>
            </a:r>
            <a:r>
              <a:rPr lang="en-US" b="1" dirty="0"/>
              <a:t>power of attorney </a:t>
            </a:r>
            <a:r>
              <a:rPr lang="en-US" dirty="0"/>
              <a:t>document, although there are exceptions.</a:t>
            </a:r>
          </a:p>
          <a:p>
            <a:endParaRPr lang="en-US" dirty="0"/>
          </a:p>
          <a:p>
            <a:r>
              <a:rPr lang="en-US" dirty="0"/>
              <a:t>Why do you need to take this legal step?  Why can’t it just be an informal arrangement?</a:t>
            </a:r>
            <a:r>
              <a:rPr lang="en-US" baseline="0" dirty="0"/>
              <a:t>  </a:t>
            </a:r>
            <a:r>
              <a:rPr lang="en-US" dirty="0"/>
              <a:t>There are a few key reasons:</a:t>
            </a:r>
          </a:p>
          <a:p>
            <a:endParaRPr lang="en-US" dirty="0"/>
          </a:p>
          <a:p>
            <a:r>
              <a:rPr lang="en-US" dirty="0"/>
              <a:t>--Without legal authority, your advocate won’t be empowered to do all of the things you’ll need, such as paying bills, withdrawing money from accounts, managing any property you may own, and generally making financial decisions.</a:t>
            </a:r>
          </a:p>
          <a:p>
            <a:endParaRPr lang="en-US" dirty="0"/>
          </a:p>
          <a:p>
            <a:r>
              <a:rPr lang="en-US" dirty="0"/>
              <a:t>--Financial services providers—such as banks, brokers, retirement fund managers and even government agencies-- will want to make sure that your advocate has the legal power to act for you.  For example, without legal documentation they might not let your advocate get account information or withdraw money.</a:t>
            </a:r>
          </a:p>
          <a:p>
            <a:endParaRPr lang="en-US" dirty="0"/>
          </a:p>
          <a:p>
            <a:r>
              <a:rPr lang="en-US" dirty="0"/>
              <a:t>--If you don’t give your advocate authority in advance and something happens, a family member, friend or someone else may have to go to court to get a guardian appointed.  This is a public court proceeding, it can be expensive, it takes time, and you don’t get to pick the person who can manage your money and property.</a:t>
            </a:r>
          </a:p>
          <a:p>
            <a:endParaRPr lang="en-US" dirty="0"/>
          </a:p>
          <a:p>
            <a:r>
              <a:rPr lang="en-US" dirty="0"/>
              <a:t>Making it official is one more way to ensure that YOU stay in control.</a:t>
            </a:r>
          </a:p>
        </p:txBody>
      </p:sp>
      <p:sp>
        <p:nvSpPr>
          <p:cNvPr id="4" name="Slide Number Placeholder 3"/>
          <p:cNvSpPr>
            <a:spLocks noGrp="1"/>
          </p:cNvSpPr>
          <p:nvPr>
            <p:ph type="sldNum" sz="quarter" idx="10"/>
          </p:nvPr>
        </p:nvSpPr>
        <p:spPr/>
        <p:txBody>
          <a:bodyPr/>
          <a:lstStyle/>
          <a:p>
            <a:fld id="{EE4E1D6D-5E13-4C6C-B001-AD286BAF5A78}" type="slidenum">
              <a:rPr lang="en-US" smtClean="0"/>
              <a:t>53</a:t>
            </a:fld>
            <a:endParaRPr lang="en-US"/>
          </a:p>
        </p:txBody>
      </p:sp>
    </p:spTree>
    <p:extLst>
      <p:ext uri="{BB962C8B-B14F-4D97-AF65-F5344CB8AC3E}">
        <p14:creationId xmlns:p14="http://schemas.microsoft.com/office/powerpoint/2010/main" val="4798588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basic concepts you need to know about financial powers of attorney.</a:t>
            </a:r>
          </a:p>
          <a:p>
            <a:endParaRPr lang="en-US" dirty="0"/>
          </a:p>
          <a:p>
            <a:r>
              <a:rPr lang="en-US" dirty="0"/>
              <a:t>[Read bullet</a:t>
            </a:r>
            <a:r>
              <a:rPr lang="en-US" baseline="0" dirty="0"/>
              <a:t> points</a:t>
            </a:r>
            <a:r>
              <a:rPr lang="en-US" dirty="0"/>
              <a:t>]</a:t>
            </a:r>
          </a:p>
        </p:txBody>
      </p:sp>
      <p:sp>
        <p:nvSpPr>
          <p:cNvPr id="4" name="Slide Number Placeholder 3"/>
          <p:cNvSpPr>
            <a:spLocks noGrp="1"/>
          </p:cNvSpPr>
          <p:nvPr>
            <p:ph type="sldNum" sz="quarter" idx="10"/>
          </p:nvPr>
        </p:nvSpPr>
        <p:spPr/>
        <p:txBody>
          <a:bodyPr/>
          <a:lstStyle/>
          <a:p>
            <a:fld id="{EE4E1D6D-5E13-4C6C-B001-AD286BAF5A78}" type="slidenum">
              <a:rPr lang="en-US" smtClean="0"/>
              <a:t>54</a:t>
            </a:fld>
            <a:endParaRPr lang="en-US"/>
          </a:p>
        </p:txBody>
      </p:sp>
    </p:spTree>
    <p:extLst>
      <p:ext uri="{BB962C8B-B14F-4D97-AF65-F5344CB8AC3E}">
        <p14:creationId xmlns:p14="http://schemas.microsoft.com/office/powerpoint/2010/main" val="30779159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play “TRUE OR FALSE???”</a:t>
            </a:r>
          </a:p>
          <a:p>
            <a:endParaRPr lang="en-US" dirty="0"/>
          </a:p>
          <a:p>
            <a:r>
              <a:rPr lang="en-US" dirty="0"/>
              <a:t>You don’t need a power of attorney (POA) if you have a will. </a:t>
            </a:r>
          </a:p>
          <a:p>
            <a:endParaRPr lang="en-US" dirty="0"/>
          </a:p>
          <a:p>
            <a:r>
              <a:rPr lang="en-US" dirty="0"/>
              <a:t>[Ask participants if this is true or false.</a:t>
            </a:r>
            <a:r>
              <a:rPr lang="en-US" baseline="0" dirty="0"/>
              <a:t> You can use a show of hands. Click to the next slide to reveal the answer.]</a:t>
            </a:r>
            <a:endParaRPr lang="en-US" dirty="0"/>
          </a:p>
          <a:p>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55</a:t>
            </a:fld>
            <a:endParaRPr lang="en-US"/>
          </a:p>
        </p:txBody>
      </p:sp>
    </p:spTree>
    <p:extLst>
      <p:ext uri="{BB962C8B-B14F-4D97-AF65-F5344CB8AC3E}">
        <p14:creationId xmlns:p14="http://schemas.microsoft.com/office/powerpoint/2010/main" val="33607739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False</a:t>
            </a:r>
            <a:r>
              <a:rPr lang="en-US" dirty="0"/>
              <a:t> – a power of attorney allows someone to manage your money while you are alive, while a will specifies how you want to pass along your money and property after you die.</a:t>
            </a:r>
          </a:p>
          <a:p>
            <a:r>
              <a:rPr lang="en-US" dirty="0"/>
              <a:t>For most people, it’s important to have both a power of attorney AND a will.</a:t>
            </a:r>
          </a:p>
          <a:p>
            <a:endParaRPr lang="en-US" dirty="0"/>
          </a:p>
          <a:p>
            <a:r>
              <a:rPr lang="en-US" dirty="0"/>
              <a:t>A power of attorney is also different than a LIVING TRUST. A lawyer might recommend a living trust if you have property in more than one state, have complex business holdings, or have a large amount of money you want professionally managed.</a:t>
            </a:r>
          </a:p>
          <a:p>
            <a:endParaRPr lang="en-US" dirty="0"/>
          </a:p>
          <a:p>
            <a:r>
              <a:rPr lang="en-US" dirty="0"/>
              <a:t>The Thinking Ahead Roadmap website includes a sample POA form.  This isn’t a form meant for you to use—it’s to give you an idea of what a POA might look like and include.</a:t>
            </a:r>
          </a:p>
        </p:txBody>
      </p:sp>
      <p:sp>
        <p:nvSpPr>
          <p:cNvPr id="4" name="Slide Number Placeholder 3"/>
          <p:cNvSpPr>
            <a:spLocks noGrp="1"/>
          </p:cNvSpPr>
          <p:nvPr>
            <p:ph type="sldNum" sz="quarter" idx="10"/>
          </p:nvPr>
        </p:nvSpPr>
        <p:spPr/>
        <p:txBody>
          <a:bodyPr/>
          <a:lstStyle/>
          <a:p>
            <a:fld id="{EE4E1D6D-5E13-4C6C-B001-AD286BAF5A78}" type="slidenum">
              <a:rPr lang="en-US" smtClean="0"/>
              <a:t>56</a:t>
            </a:fld>
            <a:endParaRPr lang="en-US"/>
          </a:p>
        </p:txBody>
      </p:sp>
    </p:spTree>
    <p:extLst>
      <p:ext uri="{BB962C8B-B14F-4D97-AF65-F5344CB8AC3E}">
        <p14:creationId xmlns:p14="http://schemas.microsoft.com/office/powerpoint/2010/main" val="33387209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True or false?  If you add your advocate to your accounts, you don’t need a POA.  </a:t>
            </a:r>
          </a:p>
          <a:p>
            <a:endParaRPr lang="en-US" dirty="0"/>
          </a:p>
          <a:p>
            <a:endParaRPr lang="en-US" dirty="0"/>
          </a:p>
          <a:p>
            <a:r>
              <a:rPr lang="en-US" dirty="0"/>
              <a:t>[Ask participants if this is true or false.</a:t>
            </a:r>
            <a:r>
              <a:rPr lang="en-US" baseline="0" dirty="0"/>
              <a:t> You can use a show of hands. Click to the next slide to reveal the answer.]</a:t>
            </a:r>
            <a:endParaRPr lang="en-US" dirty="0"/>
          </a:p>
          <a:p>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57</a:t>
            </a:fld>
            <a:endParaRPr lang="en-US"/>
          </a:p>
        </p:txBody>
      </p:sp>
    </p:spTree>
    <p:extLst>
      <p:ext uri="{BB962C8B-B14F-4D97-AF65-F5344CB8AC3E}">
        <p14:creationId xmlns:p14="http://schemas.microsoft.com/office/powerpoint/2010/main" val="17783647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correct answer is FALSE.  Your advocate needs broad legal authority to manage all aspects of your finances, not just a particular bank or other account.  Joint accounts can be right for sharing resources with a spouse or partner.  But your advocate needs to be able to do things like managing your home and other real estate, signing agreements, managing your debts, applying for benefits, and filing your taxes.</a:t>
            </a:r>
          </a:p>
          <a:p>
            <a:endParaRPr lang="en-US" dirty="0"/>
          </a:p>
          <a:p>
            <a:r>
              <a:rPr lang="en-US" dirty="0"/>
              <a:t>There are some aspects of joint accounts that can cause problems and you need to know about them:</a:t>
            </a:r>
          </a:p>
          <a:p>
            <a:endParaRPr lang="en-US" dirty="0"/>
          </a:p>
          <a:p>
            <a:r>
              <a:rPr lang="en-US" dirty="0"/>
              <a:t>--The second person on the account usually has equal access and claim to the money.  They can withdraw it and spend it on themselves.</a:t>
            </a:r>
          </a:p>
          <a:p>
            <a:r>
              <a:rPr lang="en-US" dirty="0"/>
              <a:t>--If the second person on the account has debts, their creditors may be able to get your money that’s in the account.</a:t>
            </a:r>
          </a:p>
          <a:p>
            <a:r>
              <a:rPr lang="en-US" dirty="0"/>
              <a:t>--When you die, the second person gets the money in the account.  That might mess up your plans.  For example, you might want all of your children to inherit equally, but only one child will get the money in the joint account.</a:t>
            </a:r>
          </a:p>
          <a:p>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58</a:t>
            </a:fld>
            <a:endParaRPr lang="en-US"/>
          </a:p>
        </p:txBody>
      </p:sp>
    </p:spTree>
    <p:extLst>
      <p:ext uri="{BB962C8B-B14F-4D97-AF65-F5344CB8AC3E}">
        <p14:creationId xmlns:p14="http://schemas.microsoft.com/office/powerpoint/2010/main" val="40421075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True or False?</a:t>
            </a:r>
            <a:r>
              <a:rPr lang="en-US" baseline="0" dirty="0"/>
              <a:t> </a:t>
            </a:r>
            <a:r>
              <a:rPr lang="en-US" dirty="0"/>
              <a:t>You can change or revoke your POA at any time.  </a:t>
            </a:r>
          </a:p>
          <a:p>
            <a:endParaRPr lang="en-US" dirty="0"/>
          </a:p>
          <a:p>
            <a:r>
              <a:rPr lang="en-US" dirty="0"/>
              <a:t>[Ask participants if this is true or false.</a:t>
            </a:r>
            <a:r>
              <a:rPr lang="en-US" baseline="0" dirty="0"/>
              <a:t> You can use a show of hands. Click to the next slide to reveal the answer.]</a:t>
            </a:r>
            <a:endParaRPr lang="en-US" dirty="0"/>
          </a:p>
          <a:p>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59</a:t>
            </a:fld>
            <a:endParaRPr lang="en-US"/>
          </a:p>
        </p:txBody>
      </p:sp>
    </p:spTree>
    <p:extLst>
      <p:ext uri="{BB962C8B-B14F-4D97-AF65-F5344CB8AC3E}">
        <p14:creationId xmlns:p14="http://schemas.microsoft.com/office/powerpoint/2010/main" val="1115983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going to share two real-life</a:t>
            </a:r>
            <a:r>
              <a:rPr lang="en-US" baseline="0" dirty="0"/>
              <a:t> stories with you.  First, let me share what happened to Lois.  </a:t>
            </a:r>
          </a:p>
          <a:p>
            <a:endParaRPr lang="en-US" baseline="0" dirty="0"/>
          </a:p>
          <a:p>
            <a:r>
              <a:rPr lang="en-US" baseline="0" dirty="0"/>
              <a:t>[Read story on slide.]</a:t>
            </a:r>
          </a:p>
          <a:p>
            <a:r>
              <a:rPr lang="en-US" baseline="0" dirty="0"/>
              <a:t> </a:t>
            </a:r>
          </a:p>
          <a:p>
            <a:r>
              <a:rPr lang="en-US" baseline="0" dirty="0"/>
              <a:t>Lois’s experience is not uncommon.  Even in long-term relationships we sometimes fail to share important financial information with our partners.  This can be a real problem when the household money manager passes away.  The surviving spouse has to learn how to do these tasks without support, often while grieving their loss.</a:t>
            </a:r>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6</a:t>
            </a:fld>
            <a:endParaRPr lang="en-US"/>
          </a:p>
        </p:txBody>
      </p:sp>
    </p:spTree>
    <p:extLst>
      <p:ext uri="{BB962C8B-B14F-4D97-AF65-F5344CB8AC3E}">
        <p14:creationId xmlns:p14="http://schemas.microsoft.com/office/powerpoint/2010/main" val="16015826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statement </a:t>
            </a:r>
            <a:r>
              <a:rPr lang="en-US" dirty="0" smtClean="0"/>
              <a:t>is generally </a:t>
            </a:r>
            <a:r>
              <a:rPr lang="en-US" dirty="0"/>
              <a:t>TRUE.  As long as you understand the actions you are taking and the results, you can change what’s in your POA or cancel it at any time.  The legal term for cancelling a POA is to revoke it.  Perhaps you no longer trust the person you named as your agent, or your agent gets sick or dies.  You can revoke the POA and make a new one naming someone else to be your agent.  You also could change the powers you are giving to your agent</a:t>
            </a:r>
            <a:r>
              <a:rPr lang="en-US" dirty="0" smtClean="0"/>
              <a:t>.</a:t>
            </a:r>
          </a:p>
          <a:p>
            <a:endParaRPr lang="en-US" dirty="0" smtClean="0"/>
          </a:p>
          <a:p>
            <a:r>
              <a:rPr lang="en-US" dirty="0" smtClean="0"/>
              <a:t>If</a:t>
            </a:r>
            <a:r>
              <a:rPr lang="en-US" baseline="0" dirty="0" smtClean="0"/>
              <a:t> you are experiencing mid or later stage dementia or had a stroke that impaired your reasoning abilities, it’s possible that you will not have the capacity to revoke or change your POA. That rule is designed to protect you from untrustworthy people attempting to take control of your finances when you are not in a position to protect yourself and safeguard your money from bad actors.</a:t>
            </a:r>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60</a:t>
            </a:fld>
            <a:endParaRPr lang="en-US"/>
          </a:p>
        </p:txBody>
      </p:sp>
    </p:spTree>
    <p:extLst>
      <p:ext uri="{BB962C8B-B14F-4D97-AF65-F5344CB8AC3E}">
        <p14:creationId xmlns:p14="http://schemas.microsoft.com/office/powerpoint/2010/main" val="742852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True or</a:t>
            </a:r>
            <a:r>
              <a:rPr lang="en-US" baseline="0" dirty="0"/>
              <a:t> False? </a:t>
            </a:r>
            <a:r>
              <a:rPr lang="en-US" dirty="0"/>
              <a:t>You can download a standard POA from the Internet and don’t need to see a lawyer.  </a:t>
            </a:r>
          </a:p>
          <a:p>
            <a:endParaRPr lang="en-US" dirty="0"/>
          </a:p>
          <a:p>
            <a:r>
              <a:rPr lang="en-US" dirty="0"/>
              <a:t>[Ask participants if this is true or false.</a:t>
            </a:r>
            <a:r>
              <a:rPr lang="en-US" baseline="0" dirty="0"/>
              <a:t> You can use a show of hands. Click to the next slide to reveal the answer.]</a:t>
            </a:r>
            <a:endParaRPr lang="en-US" dirty="0"/>
          </a:p>
          <a:p>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61</a:t>
            </a:fld>
            <a:endParaRPr lang="en-US"/>
          </a:p>
        </p:txBody>
      </p:sp>
    </p:spTree>
    <p:extLst>
      <p:ext uri="{BB962C8B-B14F-4D97-AF65-F5344CB8AC3E}">
        <p14:creationId xmlns:p14="http://schemas.microsoft.com/office/powerpoint/2010/main" val="17306677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The correct answer</a:t>
            </a:r>
            <a:r>
              <a:rPr lang="en-US" baseline="0" dirty="0"/>
              <a:t> is “it’s complicated”.</a:t>
            </a:r>
          </a:p>
          <a:p>
            <a:pPr defTabSz="966612">
              <a:defRPr/>
            </a:pPr>
            <a:endParaRPr lang="en-US" baseline="0" dirty="0"/>
          </a:p>
          <a:p>
            <a:pPr defTabSz="966612">
              <a:defRPr/>
            </a:pPr>
            <a:r>
              <a:rPr lang="en-US" dirty="0"/>
              <a:t>It is very important to have a POA document that meets your particular needs and that meets the requirements of your state’s laws.  Hiring a lawyer will ensure that you have personalized service, someone to answer your questions, and that your state’s legal requirements are met.  Depending on your situation, there may be free or low-cost options for legal services.  The Thinking Ahead Roadmap makes suggestions on how to find affordable legal help.  </a:t>
            </a:r>
          </a:p>
          <a:p>
            <a:pPr defTabSz="966612">
              <a:defRPr/>
            </a:pPr>
            <a:endParaRPr lang="en-US" dirty="0"/>
          </a:p>
          <a:p>
            <a:pPr defTabSz="966612">
              <a:defRPr/>
            </a:pPr>
            <a:r>
              <a:rPr lang="en-US" dirty="0"/>
              <a:t>There are also online services and forms that can help you get a POA for free or at low cost.  These could work in simple situations.  But even if your situation seems simple, there may be issues you haven’t thought about.  Also, even if it isn’t required, it may be a good idea to have your POA notarized because banks and other third parties may be more willing to accept the POA.</a:t>
            </a:r>
          </a:p>
          <a:p>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62</a:t>
            </a:fld>
            <a:endParaRPr lang="en-US"/>
          </a:p>
        </p:txBody>
      </p:sp>
    </p:spTree>
    <p:extLst>
      <p:ext uri="{BB962C8B-B14F-4D97-AF65-F5344CB8AC3E}">
        <p14:creationId xmlns:p14="http://schemas.microsoft.com/office/powerpoint/2010/main" val="28279631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a:t>
            </a:r>
            <a:r>
              <a:rPr lang="en-US" baseline="0" dirty="0"/>
              <a:t> one:  </a:t>
            </a:r>
            <a:r>
              <a:rPr lang="en-US" dirty="0"/>
              <a:t>Your POA must meet your state’s legal requirements, TRUE OR FALSE?</a:t>
            </a:r>
          </a:p>
          <a:p>
            <a:endParaRPr lang="en-US" dirty="0"/>
          </a:p>
          <a:p>
            <a:r>
              <a:rPr lang="en-US" dirty="0"/>
              <a:t>[Ask participants if this is true or false.</a:t>
            </a:r>
            <a:r>
              <a:rPr lang="en-US" baseline="0" dirty="0"/>
              <a:t> You can use a show of hands. Click to the next slide to reveal the answer.]</a:t>
            </a:r>
            <a:endParaRPr lang="en-US" dirty="0"/>
          </a:p>
          <a:p>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63</a:t>
            </a:fld>
            <a:endParaRPr lang="en-US"/>
          </a:p>
        </p:txBody>
      </p:sp>
    </p:spTree>
    <p:extLst>
      <p:ext uri="{BB962C8B-B14F-4D97-AF65-F5344CB8AC3E}">
        <p14:creationId xmlns:p14="http://schemas.microsoft.com/office/powerpoint/2010/main" val="36587538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TRUE!  We mentioned that in relation to the last question but want to emphasize this point.  Your state’s law might relate to procedures such as whether you need the document witnessed or notarized or signed by your agent.  But your state laws also might relate to what the document says, such as what powers you can give your agent and whether you must use special wording.</a:t>
            </a:r>
          </a:p>
        </p:txBody>
      </p:sp>
      <p:sp>
        <p:nvSpPr>
          <p:cNvPr id="4" name="Slide Number Placeholder 3"/>
          <p:cNvSpPr>
            <a:spLocks noGrp="1"/>
          </p:cNvSpPr>
          <p:nvPr>
            <p:ph type="sldNum" sz="quarter" idx="10"/>
          </p:nvPr>
        </p:nvSpPr>
        <p:spPr/>
        <p:txBody>
          <a:bodyPr/>
          <a:lstStyle/>
          <a:p>
            <a:fld id="{EE4E1D6D-5E13-4C6C-B001-AD286BAF5A78}" type="slidenum">
              <a:rPr lang="en-US" smtClean="0"/>
              <a:t>64</a:t>
            </a:fld>
            <a:endParaRPr lang="en-US"/>
          </a:p>
        </p:txBody>
      </p:sp>
    </p:spTree>
    <p:extLst>
      <p:ext uri="{BB962C8B-B14F-4D97-AF65-F5344CB8AC3E}">
        <p14:creationId xmlns:p14="http://schemas.microsoft.com/office/powerpoint/2010/main" val="25240490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that your POA is “durable.”  This means that your advocate can act for you even when you can no longer make decisions on your own.  That’s the point of using a POA to make future plans.  It assures that your advocate can take care of your financial matters up until your death.</a:t>
            </a:r>
          </a:p>
          <a:p>
            <a:endParaRPr lang="en-US" dirty="0"/>
          </a:p>
          <a:p>
            <a:r>
              <a:rPr lang="en-US" dirty="0"/>
              <a:t>Although you are mostly concerned about having a financial advocate who can act on your behalf later, many people make their powers of attorney effective immediately.  Even if you make your POA effective immediately, your advocate doesn’t need to start managing your money right away.  You can still be in full control, but your agent will be able to step in as soon as they are needed.  </a:t>
            </a:r>
          </a:p>
          <a:p>
            <a:endParaRPr lang="en-US" dirty="0"/>
          </a:p>
          <a:p>
            <a:r>
              <a:rPr lang="en-US" dirty="0"/>
              <a:t>However, you do have the option of making your POA effective later, at the point when you no longer can manage your finances.  This approach may require extra steps that may be hard on you</a:t>
            </a:r>
            <a:r>
              <a:rPr lang="en-US" baseline="0" dirty="0"/>
              <a:t> and </a:t>
            </a:r>
            <a:r>
              <a:rPr lang="en-US" dirty="0"/>
              <a:t>your agent.</a:t>
            </a:r>
          </a:p>
          <a:p>
            <a:endParaRPr lang="en-US" dirty="0"/>
          </a:p>
          <a:p>
            <a:r>
              <a:rPr lang="en-US" dirty="0"/>
              <a:t>Remember that your advocate only gets the powers you give them.  Your POA document spells out what your advocate can do.</a:t>
            </a:r>
          </a:p>
          <a:p>
            <a:endParaRPr lang="en-US" dirty="0"/>
          </a:p>
          <a:p>
            <a:r>
              <a:rPr lang="en-US" dirty="0"/>
              <a:t>Your advocate MUST act in your best interests.  Using legal terms, acting in your best interest is a FIDUCIARY DUTY—an obligation under the law.</a:t>
            </a:r>
          </a:p>
          <a:p>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65</a:t>
            </a:fld>
            <a:endParaRPr lang="en-US"/>
          </a:p>
        </p:txBody>
      </p:sp>
    </p:spTree>
    <p:extLst>
      <p:ext uri="{BB962C8B-B14F-4D97-AF65-F5344CB8AC3E}">
        <p14:creationId xmlns:p14="http://schemas.microsoft.com/office/powerpoint/2010/main" val="22600732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chosen a financial advocate who you believe is trustworthy and able to manage your money according to what you would want.  But it’s always good to have another set of eyes on how your advocate is handling your finances.  Your POA document can include requirements for sharing information with other trusted family members or people in your social circle.  You can require your advocate to “open the books” every so often, such as every six months or once a year.  You can also require a second person to sign off on large transactions.  </a:t>
            </a:r>
          </a:p>
          <a:p>
            <a:endParaRPr lang="en-US" dirty="0"/>
          </a:p>
          <a:p>
            <a:r>
              <a:rPr lang="en-US" dirty="0"/>
              <a:t>If you choose to “trust, but verify,”, explain these requirements in advance to your financial advocate.  You might tell them that these are ways to include others in your circle, and can help them be organized and keep good records of your finances.  Reassure them that you trust them—otherwise you wouldn’t have chosen them in the first place!</a:t>
            </a:r>
          </a:p>
        </p:txBody>
      </p:sp>
      <p:sp>
        <p:nvSpPr>
          <p:cNvPr id="4" name="Slide Number Placeholder 3"/>
          <p:cNvSpPr>
            <a:spLocks noGrp="1"/>
          </p:cNvSpPr>
          <p:nvPr>
            <p:ph type="sldNum" sz="quarter" idx="10"/>
          </p:nvPr>
        </p:nvSpPr>
        <p:spPr/>
        <p:txBody>
          <a:bodyPr/>
          <a:lstStyle/>
          <a:p>
            <a:fld id="{EE4E1D6D-5E13-4C6C-B001-AD286BAF5A78}" type="slidenum">
              <a:rPr lang="en-US" smtClean="0"/>
              <a:t>66</a:t>
            </a:fld>
            <a:endParaRPr lang="en-US"/>
          </a:p>
        </p:txBody>
      </p:sp>
    </p:spTree>
    <p:extLst>
      <p:ext uri="{BB962C8B-B14F-4D97-AF65-F5344CB8AC3E}">
        <p14:creationId xmlns:p14="http://schemas.microsoft.com/office/powerpoint/2010/main" val="31954750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Getting a POA may seem daunting.  It shouldn’t be.  Here are some options.</a:t>
            </a:r>
          </a:p>
          <a:p>
            <a:endParaRPr lang="en-US" dirty="0"/>
          </a:p>
          <a:p>
            <a:r>
              <a:rPr lang="en-US" dirty="0"/>
              <a:t>--Hiring a lawyer ensures that you get personalized service, that your needs and wishes are met, and that the document meets state requirements.  The cost is probably more manageable than you think.  And it’s good investment in your financial future. Call a few lawyers to find out what they charge.  Lawyers who specialize in POAs are called estate planning attorneys or elder law attorneys—but many lawyers with general practices can create POAs too.</a:t>
            </a:r>
          </a:p>
          <a:p>
            <a:endParaRPr lang="en-US" dirty="0"/>
          </a:p>
          <a:p>
            <a:r>
              <a:rPr lang="en-US" dirty="0"/>
              <a:t>--There are many legal services programs that provide free assistance.  Find out whether you qualify and what services they offer.</a:t>
            </a:r>
          </a:p>
          <a:p>
            <a:endParaRPr lang="en-US" dirty="0"/>
          </a:p>
          <a:p>
            <a:r>
              <a:rPr lang="en-US" dirty="0"/>
              <a:t>--Some employers provide access to low-cost lawyers as an employee benefit.  Check with your human resources department or employee assistance plan.</a:t>
            </a:r>
          </a:p>
          <a:p>
            <a:endParaRPr lang="en-US" dirty="0"/>
          </a:p>
          <a:p>
            <a:r>
              <a:rPr lang="en-US" dirty="0"/>
              <a:t>--You can get a POA online.  These POA forms may work in simple situations.  But be careful of downloading a “one-size-fits-all” form from the Internet.  There may be issues particular to your situation, and you want to be sure your POA follows state law.</a:t>
            </a:r>
          </a:p>
          <a:p>
            <a:endParaRPr lang="en-US" dirty="0"/>
          </a:p>
          <a:p>
            <a:r>
              <a:rPr lang="en-US" dirty="0"/>
              <a:t>--It’s a good idea to get a POA notarized, even if your state doesn’t require it.</a:t>
            </a:r>
          </a:p>
        </p:txBody>
      </p:sp>
      <p:sp>
        <p:nvSpPr>
          <p:cNvPr id="4" name="Slide Number Placeholder 3"/>
          <p:cNvSpPr>
            <a:spLocks noGrp="1"/>
          </p:cNvSpPr>
          <p:nvPr>
            <p:ph type="sldNum" sz="quarter" idx="10"/>
          </p:nvPr>
        </p:nvSpPr>
        <p:spPr/>
        <p:txBody>
          <a:bodyPr/>
          <a:lstStyle/>
          <a:p>
            <a:fld id="{EE4E1D6D-5E13-4C6C-B001-AD286BAF5A78}" type="slidenum">
              <a:rPr lang="en-US" smtClean="0"/>
              <a:t>67</a:t>
            </a:fld>
            <a:endParaRPr lang="en-US"/>
          </a:p>
        </p:txBody>
      </p:sp>
    </p:spTree>
    <p:extLst>
      <p:ext uri="{BB962C8B-B14F-4D97-AF65-F5344CB8AC3E}">
        <p14:creationId xmlns:p14="http://schemas.microsoft.com/office/powerpoint/2010/main" val="8285217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websites and phone numbers to help you find legal help. This information is available through the Thinking Ahead</a:t>
            </a:r>
            <a:r>
              <a:rPr lang="en-US" baseline="0" dirty="0"/>
              <a:t> Roadmap website.</a:t>
            </a:r>
            <a:endParaRPr lang="en-US" dirty="0"/>
          </a:p>
        </p:txBody>
      </p:sp>
      <p:sp>
        <p:nvSpPr>
          <p:cNvPr id="4" name="Slide Number Placeholder 3"/>
          <p:cNvSpPr>
            <a:spLocks noGrp="1"/>
          </p:cNvSpPr>
          <p:nvPr>
            <p:ph type="sldNum" sz="quarter" idx="5"/>
          </p:nvPr>
        </p:nvSpPr>
        <p:spPr/>
        <p:txBody>
          <a:bodyPr/>
          <a:lstStyle/>
          <a:p>
            <a:fld id="{EE4E1D6D-5E13-4C6C-B001-AD286BAF5A78}" type="slidenum">
              <a:rPr lang="en-US" smtClean="0"/>
              <a:t>68</a:t>
            </a:fld>
            <a:endParaRPr lang="en-US"/>
          </a:p>
        </p:txBody>
      </p:sp>
    </p:spTree>
    <p:extLst>
      <p:ext uri="{BB962C8B-B14F-4D97-AF65-F5344CB8AC3E}">
        <p14:creationId xmlns:p14="http://schemas.microsoft.com/office/powerpoint/2010/main" val="7636730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your advocate understand their duties, check out the Thinking Ahead Roadmap handout called “</a:t>
            </a:r>
            <a:r>
              <a:rPr lang="en-US" i="1" dirty="0"/>
              <a:t>What you need to know as a financial advocate</a:t>
            </a:r>
            <a:r>
              <a:rPr lang="en-US" dirty="0"/>
              <a:t>.”  It’s a great idea to give your advocate a copy. This is available</a:t>
            </a:r>
            <a:r>
              <a:rPr lang="en-US" baseline="0" dirty="0"/>
              <a:t> from the website using the link on the slide.</a:t>
            </a:r>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69</a:t>
            </a:fld>
            <a:endParaRPr lang="en-US"/>
          </a:p>
        </p:txBody>
      </p:sp>
    </p:spTree>
    <p:extLst>
      <p:ext uri="{BB962C8B-B14F-4D97-AF65-F5344CB8AC3E}">
        <p14:creationId xmlns:p14="http://schemas.microsoft.com/office/powerpoint/2010/main" val="1860901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contrast Lois story</a:t>
            </a:r>
            <a:r>
              <a:rPr lang="en-US" baseline="0" dirty="0"/>
              <a:t> with Cynthia’s experience. </a:t>
            </a:r>
          </a:p>
          <a:p>
            <a:endParaRPr lang="en-US" baseline="0" dirty="0"/>
          </a:p>
          <a:p>
            <a:r>
              <a:rPr lang="en-US" baseline="0" dirty="0"/>
              <a:t>[Read Cynthia’s story from the slide.]  </a:t>
            </a:r>
          </a:p>
          <a:p>
            <a:endParaRPr lang="en-US" baseline="0" dirty="0"/>
          </a:p>
          <a:p>
            <a:r>
              <a:rPr lang="en-US" baseline="0" dirty="0"/>
              <a:t>Like Lois, Cynthia was left to manage the household finances on her own after Max had a stroke, but unlike Lois, she was prepared. Cynthia was Max’s agent under his power of attorney which allowed her to use funds in an account that was in Max’s name alone.  It would have been much harder for Cynthia to pay Max’s medical bills and advocate for him if she were not named as Max’s agent and if she were unfamiliar with their household finances.</a:t>
            </a:r>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7</a:t>
            </a:fld>
            <a:endParaRPr lang="en-US"/>
          </a:p>
        </p:txBody>
      </p:sp>
    </p:spTree>
    <p:extLst>
      <p:ext uri="{BB962C8B-B14F-4D97-AF65-F5344CB8AC3E}">
        <p14:creationId xmlns:p14="http://schemas.microsoft.com/office/powerpoint/2010/main" val="376816166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discuss how to hand off responsibilities for managing your finances to your financial advocate. We’ll also talk about the right time for the hand-off.</a:t>
            </a:r>
          </a:p>
        </p:txBody>
      </p:sp>
      <p:sp>
        <p:nvSpPr>
          <p:cNvPr id="4" name="Slide Number Placeholder 3"/>
          <p:cNvSpPr>
            <a:spLocks noGrp="1"/>
          </p:cNvSpPr>
          <p:nvPr>
            <p:ph type="sldNum" sz="quarter" idx="10"/>
          </p:nvPr>
        </p:nvSpPr>
        <p:spPr/>
        <p:txBody>
          <a:bodyPr/>
          <a:lstStyle/>
          <a:p>
            <a:fld id="{EE4E1D6D-5E13-4C6C-B001-AD286BAF5A78}" type="slidenum">
              <a:rPr lang="en-US" smtClean="0"/>
              <a:t>70</a:t>
            </a:fld>
            <a:endParaRPr lang="en-US"/>
          </a:p>
        </p:txBody>
      </p:sp>
    </p:spTree>
    <p:extLst>
      <p:ext uri="{BB962C8B-B14F-4D97-AF65-F5344CB8AC3E}">
        <p14:creationId xmlns:p14="http://schemas.microsoft.com/office/powerpoint/2010/main" val="41190076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advantages of a gradual transition. </a:t>
            </a:r>
          </a:p>
          <a:p>
            <a:endParaRPr lang="en-US" dirty="0"/>
          </a:p>
          <a:p>
            <a:pPr defTabSz="966612">
              <a:defRPr/>
            </a:pPr>
            <a:r>
              <a:rPr lang="en-US" dirty="0"/>
              <a:t>[Read</a:t>
            </a:r>
            <a:r>
              <a:rPr lang="en-US" baseline="0" dirty="0"/>
              <a:t> slide.]</a:t>
            </a:r>
            <a:r>
              <a:rPr lang="en-US" dirty="0"/>
              <a:t> </a:t>
            </a:r>
          </a:p>
          <a:p>
            <a:pPr defTabSz="966612">
              <a:defRPr/>
            </a:pPr>
            <a:endParaRPr lang="en-US" dirty="0"/>
          </a:p>
          <a:p>
            <a:pPr defTabSz="966612">
              <a:defRPr/>
            </a:pPr>
            <a:r>
              <a:rPr lang="en-US" dirty="0"/>
              <a:t>Of course, there could be situations where gradual transition isn’t possible, and your financial advocate would need to take over immediately. We’ll discuss these situations in a few minutes.</a:t>
            </a:r>
          </a:p>
          <a:p>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71</a:t>
            </a:fld>
            <a:endParaRPr lang="en-US"/>
          </a:p>
        </p:txBody>
      </p:sp>
    </p:spTree>
    <p:extLst>
      <p:ext uri="{BB962C8B-B14F-4D97-AF65-F5344CB8AC3E}">
        <p14:creationId xmlns:p14="http://schemas.microsoft.com/office/powerpoint/2010/main" val="19534926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Here’s what a gradual transition could look like. Note that it involves thinking ahead to that time when you might need help. </a:t>
            </a:r>
          </a:p>
          <a:p>
            <a:pPr defTabSz="966612">
              <a:defRPr/>
            </a:pPr>
            <a:endParaRPr lang="en-US" dirty="0"/>
          </a:p>
          <a:p>
            <a:pPr defTabSz="966612">
              <a:defRPr/>
            </a:pPr>
            <a:r>
              <a:rPr lang="en-US" dirty="0"/>
              <a:t>[Read numbered</a:t>
            </a:r>
            <a:r>
              <a:rPr lang="en-US" baseline="0" dirty="0"/>
              <a:t> sections</a:t>
            </a:r>
            <a:r>
              <a:rPr lang="en-US" dirty="0"/>
              <a:t>.]</a:t>
            </a:r>
          </a:p>
          <a:p>
            <a:pPr defTabSz="966612">
              <a:defRPr/>
            </a:pPr>
            <a:endParaRPr lang="en-US" dirty="0"/>
          </a:p>
          <a:p>
            <a:pPr defTabSz="966612">
              <a:defRPr/>
            </a:pPr>
            <a:r>
              <a:rPr lang="en-US" dirty="0"/>
              <a:t>Thinking about point number 6: One possibility is to hand off a few tasks that create a lot of stress for you, to get your financial advocate started. You could keep tasks that you can still handle easily.  The idea is to start slow, and then ramp up later when you might need more help from your advocate.</a:t>
            </a:r>
          </a:p>
          <a:p>
            <a:pPr defTabSz="966612">
              <a:defRPr/>
            </a:pPr>
            <a:endParaRPr lang="en-US" dirty="0"/>
          </a:p>
          <a:p>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72</a:t>
            </a:fld>
            <a:endParaRPr lang="en-US"/>
          </a:p>
        </p:txBody>
      </p:sp>
    </p:spTree>
    <p:extLst>
      <p:ext uri="{BB962C8B-B14F-4D97-AF65-F5344CB8AC3E}">
        <p14:creationId xmlns:p14="http://schemas.microsoft.com/office/powerpoint/2010/main" val="420423145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Thinking Ahead Roadmap distinguishes between blazing red emergency signals and yellow caution lights</a:t>
            </a:r>
            <a:r>
              <a:rPr lang="en-US" baseline="0" dirty="0"/>
              <a:t> that indicate when it is time to get your financial advocate involved in your financial decision making.</a:t>
            </a:r>
            <a:endParaRPr lang="en-US" dirty="0"/>
          </a:p>
          <a:p>
            <a:endParaRPr lang="en-US" dirty="0"/>
          </a:p>
          <a:p>
            <a:r>
              <a:rPr lang="en-US" dirty="0"/>
              <a:t>Emergency signals indicate it may be time to transfer responsibilities NOW.</a:t>
            </a:r>
          </a:p>
          <a:p>
            <a:endParaRPr lang="en-US" dirty="0"/>
          </a:p>
          <a:p>
            <a:r>
              <a:rPr lang="en-US" dirty="0"/>
              <a:t>Caution lights mean it may be time to start a gradual transition, if you haven’t started already, and to be on alert if more signals emerge.  The Thinking Ahead Roadmap gives you examples of these signals that it’s time for your advocate to help.</a:t>
            </a:r>
          </a:p>
          <a:p>
            <a:endParaRPr lang="en-US" dirty="0"/>
          </a:p>
          <a:p>
            <a:r>
              <a:rPr lang="en-US" dirty="0"/>
              <a:t>It’s common to be unaware that you are experiencing these signals.  Or, you might be susceptible to “wishful thinking” that everything is ok.  </a:t>
            </a:r>
          </a:p>
          <a:p>
            <a:endParaRPr lang="en-US" dirty="0"/>
          </a:p>
          <a:p>
            <a:r>
              <a:rPr lang="en-US" dirty="0"/>
              <a:t>Another possibility is that you</a:t>
            </a:r>
            <a:r>
              <a:rPr lang="en-US" baseline="0" dirty="0"/>
              <a:t> don’t </a:t>
            </a:r>
            <a:r>
              <a:rPr lang="en-US" dirty="0"/>
              <a:t>want to worry your adult children or other relatives. </a:t>
            </a:r>
          </a:p>
          <a:p>
            <a:endParaRPr lang="en-US" dirty="0"/>
          </a:p>
          <a:p>
            <a:r>
              <a:rPr lang="en-US" dirty="0"/>
              <a:t>To guard against these situations, you might want to develop your own “early warning signals” that could apply to your circumstances. </a:t>
            </a:r>
            <a:r>
              <a:rPr lang="en-US" baseline="0" dirty="0"/>
              <a:t> </a:t>
            </a:r>
            <a:r>
              <a:rPr lang="en-US" dirty="0"/>
              <a:t>Then you could ask close family and friends to tell you if they see you experiencing these signals. If you commit in advance to receiving help when these signals happen, you might not resist as much when it’s time to get help.</a:t>
            </a:r>
          </a:p>
          <a:p>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73</a:t>
            </a:fld>
            <a:endParaRPr lang="en-US"/>
          </a:p>
        </p:txBody>
      </p:sp>
    </p:spTree>
    <p:extLst>
      <p:ext uri="{BB962C8B-B14F-4D97-AF65-F5344CB8AC3E}">
        <p14:creationId xmlns:p14="http://schemas.microsoft.com/office/powerpoint/2010/main" val="39492344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What signs do</a:t>
            </a:r>
            <a:r>
              <a:rPr lang="en-US" baseline="0" dirty="0"/>
              <a:t> you </a:t>
            </a:r>
            <a:r>
              <a:rPr lang="en-US" dirty="0"/>
              <a:t>consider to be emergency signals that it’s time to get assistance</a:t>
            </a:r>
            <a:r>
              <a:rPr lang="en-US" baseline="0" dirty="0"/>
              <a:t> with money management right away</a:t>
            </a:r>
            <a:r>
              <a:rPr lang="en-US" dirty="0"/>
              <a:t>?</a:t>
            </a:r>
          </a:p>
          <a:p>
            <a:endParaRPr lang="en-US" dirty="0"/>
          </a:p>
          <a:p>
            <a:r>
              <a:rPr lang="en-US" dirty="0"/>
              <a:t>[Ask</a:t>
            </a:r>
            <a:r>
              <a:rPr lang="en-US" baseline="0" dirty="0"/>
              <a:t> participants to call out emergency signals.]</a:t>
            </a:r>
          </a:p>
          <a:p>
            <a:endParaRPr lang="en-US" dirty="0"/>
          </a:p>
          <a:p>
            <a:r>
              <a:rPr lang="en-US" dirty="0"/>
              <a:t>Here are the signs that it might be time to get help immediately. </a:t>
            </a:r>
          </a:p>
          <a:p>
            <a:endParaRPr lang="en-US" dirty="0"/>
          </a:p>
          <a:p>
            <a:r>
              <a:rPr lang="en-US" dirty="0"/>
              <a:t>[Click to reveal signals.]</a:t>
            </a:r>
          </a:p>
          <a:p>
            <a:endParaRPr lang="en-US" dirty="0"/>
          </a:p>
          <a:p>
            <a:r>
              <a:rPr lang="en-US" dirty="0"/>
              <a:t>Serious mistakes could be forgetting to file taxes, forgetting to pay bills or insurance premiums, or forgetting to take medications.</a:t>
            </a:r>
          </a:p>
          <a:p>
            <a:endParaRPr lang="en-US" dirty="0"/>
          </a:p>
          <a:p>
            <a:r>
              <a:rPr lang="en-US" dirty="0"/>
              <a:t>In some cases, one spouse handles all the finances, and if that person dies or becomes seriously ill, the other spouse may not be ready to handle the finances. Another possibility would be that the surviving spouse is frail or grieving, so that could be a good time to get help.</a:t>
            </a:r>
          </a:p>
          <a:p>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74</a:t>
            </a:fld>
            <a:endParaRPr lang="en-US"/>
          </a:p>
        </p:txBody>
      </p:sp>
    </p:spTree>
    <p:extLst>
      <p:ext uri="{BB962C8B-B14F-4D97-AF65-F5344CB8AC3E}">
        <p14:creationId xmlns:p14="http://schemas.microsoft.com/office/powerpoint/2010/main" val="30779607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a:t>
            </a:r>
            <a:r>
              <a:rPr lang="en-US" i="1" u="sng" dirty="0"/>
              <a:t>less</a:t>
            </a:r>
            <a:r>
              <a:rPr lang="en-US" dirty="0"/>
              <a:t> severe signs that it might be time to start a gradual transition?</a:t>
            </a:r>
          </a:p>
          <a:p>
            <a:endParaRPr lang="en-US" dirty="0"/>
          </a:p>
          <a:p>
            <a:pPr defTabSz="966612">
              <a:defRPr/>
            </a:pPr>
            <a:r>
              <a:rPr lang="en-US" dirty="0"/>
              <a:t>[Ask</a:t>
            </a:r>
            <a:r>
              <a:rPr lang="en-US" baseline="0" dirty="0"/>
              <a:t> participants to call out warning light signals.]</a:t>
            </a:r>
          </a:p>
          <a:p>
            <a:pPr defTabSz="966612">
              <a:defRPr/>
            </a:pPr>
            <a:endParaRPr lang="en-US" baseline="0" dirty="0"/>
          </a:p>
          <a:p>
            <a:r>
              <a:rPr lang="en-US" dirty="0"/>
              <a:t>Here are some</a:t>
            </a:r>
            <a:r>
              <a:rPr lang="en-US" baseline="0" dirty="0"/>
              <a:t> </a:t>
            </a:r>
            <a:r>
              <a:rPr lang="en-US" dirty="0"/>
              <a:t>signals that it might be time transfer some responsibilities. </a:t>
            </a:r>
          </a:p>
          <a:p>
            <a:endParaRPr lang="en-US" dirty="0"/>
          </a:p>
          <a:p>
            <a:r>
              <a:rPr lang="en-US" dirty="0"/>
              <a:t>[Click to reveal signals.]</a:t>
            </a:r>
          </a:p>
          <a:p>
            <a:endParaRPr lang="en-US" dirty="0"/>
          </a:p>
          <a:p>
            <a:r>
              <a:rPr lang="en-US" dirty="0"/>
              <a:t>Regarding the first signal, often older adults hire paid caregivers to help them with their activities of daily living.  However, you should not leave financial papers, checkbooks, passwords to online accounts, or other account information where caregivers can access them. It’s never a good idea to involve paid caregivers in your finances --  leave that to job</a:t>
            </a:r>
            <a:r>
              <a:rPr lang="en-US" baseline="0" dirty="0"/>
              <a:t> to </a:t>
            </a:r>
            <a:r>
              <a:rPr lang="en-US" dirty="0"/>
              <a:t>financial advocates.</a:t>
            </a:r>
          </a:p>
          <a:p>
            <a:endParaRPr lang="en-US" dirty="0"/>
          </a:p>
          <a:p>
            <a:r>
              <a:rPr lang="en-US" dirty="0"/>
              <a:t>Could some of these signals also be considered emergency signals? It can be a gray area between the two types of signals.</a:t>
            </a:r>
          </a:p>
        </p:txBody>
      </p:sp>
      <p:sp>
        <p:nvSpPr>
          <p:cNvPr id="4" name="Slide Number Placeholder 3"/>
          <p:cNvSpPr>
            <a:spLocks noGrp="1"/>
          </p:cNvSpPr>
          <p:nvPr>
            <p:ph type="sldNum" sz="quarter" idx="10"/>
          </p:nvPr>
        </p:nvSpPr>
        <p:spPr/>
        <p:txBody>
          <a:bodyPr/>
          <a:lstStyle/>
          <a:p>
            <a:fld id="{EE4E1D6D-5E13-4C6C-B001-AD286BAF5A78}" type="slidenum">
              <a:rPr lang="en-US" smtClean="0"/>
              <a:t>75</a:t>
            </a:fld>
            <a:endParaRPr lang="en-US"/>
          </a:p>
        </p:txBody>
      </p:sp>
    </p:spTree>
    <p:extLst>
      <p:ext uri="{BB962C8B-B14F-4D97-AF65-F5344CB8AC3E}">
        <p14:creationId xmlns:p14="http://schemas.microsoft.com/office/powerpoint/2010/main" val="148337839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learn a lot about the experiences of older relatives or friends who needed help. Here’s our final</a:t>
            </a:r>
            <a:r>
              <a:rPr lang="en-US" baseline="0" dirty="0"/>
              <a:t> pair and share</a:t>
            </a:r>
            <a:r>
              <a:rPr lang="en-US" dirty="0"/>
              <a:t> exercise to stimulate your thinking.</a:t>
            </a:r>
          </a:p>
          <a:p>
            <a:endParaRPr lang="en-US" dirty="0"/>
          </a:p>
          <a:p>
            <a:pPr defTabSz="966612">
              <a:defRPr/>
            </a:pPr>
            <a:r>
              <a:rPr lang="en-US" b="0" dirty="0">
                <a:solidFill>
                  <a:srgbClr val="1F5FAC"/>
                </a:solidFill>
                <a:latin typeface="AvenirNextforSAS" panose="020B0503020202020204" pitchFamily="34" charset="0"/>
              </a:rPr>
              <a:t>Did you have older relatives or friends who needed help? What were the signs? Who noticed the signs? Did the older person resist or deny that the signs were present? </a:t>
            </a:r>
            <a:endParaRPr lang="en-US" b="0" dirty="0"/>
          </a:p>
          <a:p>
            <a:endParaRPr lang="en-US" b="0" baseline="0" dirty="0">
              <a:latin typeface="AvenirNextforSAS" panose="020B0503020202020204" pitchFamily="34" charset="0"/>
            </a:endParaRPr>
          </a:p>
          <a:p>
            <a:r>
              <a:rPr lang="en-US" b="0" baseline="0" dirty="0">
                <a:latin typeface="AvenirNextforSAS" panose="020B0503020202020204" pitchFamily="34" charset="0"/>
              </a:rPr>
              <a:t>Let’s aim for about 3 minutes each. I will let you know when to switch.</a:t>
            </a:r>
            <a:endParaRPr lang="en-US" b="0" dirty="0">
              <a:latin typeface="AvenirNextforSAS" panose="020B0503020202020204" pitchFamily="34" charset="0"/>
            </a:endParaRPr>
          </a:p>
          <a:p>
            <a:pPr defTabSz="966612">
              <a:defRPr/>
            </a:pPr>
            <a:endParaRPr lang="en-US" b="1" dirty="0">
              <a:latin typeface="AvenirNextforSAS" panose="020B0503020202020204" pitchFamily="34" charset="0"/>
            </a:endParaRPr>
          </a:p>
          <a:p>
            <a:pPr defTabSz="966612">
              <a:defRPr/>
            </a:pPr>
            <a:r>
              <a:rPr lang="en-US" b="0" dirty="0">
                <a:latin typeface="AvenirNextforSAS" panose="020B0503020202020204" pitchFamily="34" charset="0"/>
              </a:rPr>
              <a:t>After the 6</a:t>
            </a:r>
            <a:r>
              <a:rPr lang="en-US" b="0" baseline="0" dirty="0">
                <a:latin typeface="AvenirNextforSAS" panose="020B0503020202020204" pitchFamily="34" charset="0"/>
              </a:rPr>
              <a:t> </a:t>
            </a:r>
            <a:r>
              <a:rPr lang="en-US" b="0" dirty="0">
                <a:latin typeface="AvenirNextforSAS" panose="020B0503020202020204" pitchFamily="34" charset="0"/>
              </a:rPr>
              <a:t>minutes</a:t>
            </a:r>
            <a:r>
              <a:rPr lang="en-US" b="0" baseline="0" dirty="0">
                <a:latin typeface="AvenirNextforSAS" panose="020B0503020202020204" pitchFamily="34" charset="0"/>
              </a:rPr>
              <a:t> are up, I will call us back as a group and ask just a few people to share how it went and what they discussed.</a:t>
            </a:r>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76</a:t>
            </a:fld>
            <a:endParaRPr lang="en-US"/>
          </a:p>
        </p:txBody>
      </p:sp>
    </p:spTree>
    <p:extLst>
      <p:ext uri="{BB962C8B-B14F-4D97-AF65-F5344CB8AC3E}">
        <p14:creationId xmlns:p14="http://schemas.microsoft.com/office/powerpoint/2010/main" val="2114787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I’d like you to develop your own transition plan. You’ll have more peace of mind if you have a plan to face whatever happens down the road. </a:t>
            </a:r>
          </a:p>
          <a:p>
            <a:endParaRPr lang="en-US" dirty="0"/>
          </a:p>
          <a:p>
            <a:pPr defTabSz="966612">
              <a:defRPr/>
            </a:pPr>
            <a:r>
              <a:rPr lang="en-US" baseline="0" dirty="0"/>
              <a:t>[Hold up, pass out, or display a copy of worksheet if virtual presentation.] </a:t>
            </a:r>
          </a:p>
          <a:p>
            <a:pPr defTabSz="966612">
              <a:defRPr/>
            </a:pPr>
            <a:endParaRPr lang="en-US" b="1" baseline="0" dirty="0"/>
          </a:p>
          <a:p>
            <a:pPr defTabSz="966612">
              <a:defRPr/>
            </a:pPr>
            <a:r>
              <a:rPr lang="en-US" b="0" baseline="0" dirty="0"/>
              <a:t>We’ll take 8 minutes for this solo activity before moving on to the wrap up.</a:t>
            </a:r>
          </a:p>
          <a:p>
            <a:pPr defTabSz="966612">
              <a:defRPr/>
            </a:pPr>
            <a:endParaRPr lang="en-US" dirty="0"/>
          </a:p>
          <a:p>
            <a:r>
              <a:rPr lang="en-US" dirty="0"/>
              <a:t>You might want to share your plan with your financial advocate and close family or friends, so they know what they might expect. They will feel better if they see you’re planning ahead to make sure things will turn out ok in your later years.</a:t>
            </a:r>
          </a:p>
        </p:txBody>
      </p:sp>
      <p:sp>
        <p:nvSpPr>
          <p:cNvPr id="4" name="Slide Number Placeholder 3"/>
          <p:cNvSpPr>
            <a:spLocks noGrp="1"/>
          </p:cNvSpPr>
          <p:nvPr>
            <p:ph type="sldNum" sz="quarter" idx="10"/>
          </p:nvPr>
        </p:nvSpPr>
        <p:spPr/>
        <p:txBody>
          <a:bodyPr/>
          <a:lstStyle/>
          <a:p>
            <a:fld id="{EE4E1D6D-5E13-4C6C-B001-AD286BAF5A78}" type="slidenum">
              <a:rPr lang="en-US" smtClean="0"/>
              <a:t>77</a:t>
            </a:fld>
            <a:endParaRPr lang="en-US"/>
          </a:p>
        </p:txBody>
      </p:sp>
    </p:spTree>
    <p:extLst>
      <p:ext uri="{BB962C8B-B14F-4D97-AF65-F5344CB8AC3E}">
        <p14:creationId xmlns:p14="http://schemas.microsoft.com/office/powerpoint/2010/main" val="237293226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4E1D6D-5E13-4C6C-B001-AD286BAF5A78}" type="slidenum">
              <a:rPr lang="en-US" smtClean="0"/>
              <a:t>78</a:t>
            </a:fld>
            <a:endParaRPr lang="en-US"/>
          </a:p>
        </p:txBody>
      </p:sp>
    </p:spTree>
    <p:extLst>
      <p:ext uri="{BB962C8B-B14F-4D97-AF65-F5344CB8AC3E}">
        <p14:creationId xmlns:p14="http://schemas.microsoft.com/office/powerpoint/2010/main" val="150090130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covered the important steps in the advance financial care planning process, including</a:t>
            </a:r>
            <a:r>
              <a:rPr lang="en-US" baseline="0"/>
              <a:t> picking a trustworthy financial advocate, initiating an open conversation, and appointing your advocate as an agent under power of attorney.  We hope this workshop gave you a runway to take off and solidify your financial care plan.</a:t>
            </a:r>
            <a:endParaRPr lang="en-US"/>
          </a:p>
        </p:txBody>
      </p:sp>
      <p:sp>
        <p:nvSpPr>
          <p:cNvPr id="4" name="Slide Number Placeholder 3"/>
          <p:cNvSpPr>
            <a:spLocks noGrp="1"/>
          </p:cNvSpPr>
          <p:nvPr>
            <p:ph type="sldNum" sz="quarter" idx="10"/>
          </p:nvPr>
        </p:nvSpPr>
        <p:spPr/>
        <p:txBody>
          <a:bodyPr/>
          <a:lstStyle/>
          <a:p>
            <a:fld id="{EE4E1D6D-5E13-4C6C-B001-AD286BAF5A78}" type="slidenum">
              <a:rPr lang="en-US" smtClean="0"/>
              <a:t>79</a:t>
            </a:fld>
            <a:endParaRPr lang="en-US"/>
          </a:p>
        </p:txBody>
      </p:sp>
    </p:spTree>
    <p:extLst>
      <p:ext uri="{BB962C8B-B14F-4D97-AF65-F5344CB8AC3E}">
        <p14:creationId xmlns:p14="http://schemas.microsoft.com/office/powerpoint/2010/main" val="4206658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sure many of us have people</a:t>
            </a:r>
            <a:r>
              <a:rPr lang="en-US" baseline="0" dirty="0"/>
              <a:t> </a:t>
            </a:r>
            <a:r>
              <a:rPr lang="en-US" dirty="0"/>
              <a:t>like Lois and Cynthia in our lives. Let’s think</a:t>
            </a:r>
            <a:r>
              <a:rPr lang="en-US" baseline="0" dirty="0"/>
              <a:t> of more examples of what can happen when we </a:t>
            </a:r>
            <a:r>
              <a:rPr lang="en-US" u="sng" baseline="0" dirty="0"/>
              <a:t>don’t engage </a:t>
            </a:r>
            <a:r>
              <a:rPr lang="en-US" baseline="0" dirty="0"/>
              <a:t>in advance financial care planning using an </a:t>
            </a:r>
            <a:r>
              <a:rPr lang="en-US" dirty="0"/>
              <a:t>activity called</a:t>
            </a:r>
            <a:r>
              <a:rPr lang="en-US" baseline="0" dirty="0"/>
              <a:t> “pair and share”.  This is how it works:</a:t>
            </a:r>
          </a:p>
          <a:p>
            <a:endParaRPr lang="en-US" baseline="0" dirty="0"/>
          </a:p>
          <a:p>
            <a:pPr defTabSz="966612">
              <a:defRPr/>
            </a:pPr>
            <a:r>
              <a:rPr lang="en-US" baseline="0" dirty="0"/>
              <a:t>First, select a partner sitting near to you. (There can be groups of three people if needed.) Each person has two to three minutes to share with their partner, and then the next person has a chance to share.  Here is what I would like you to talk about with your partner: </a:t>
            </a:r>
          </a:p>
          <a:p>
            <a:pPr defTabSz="966612">
              <a:defRPr/>
            </a:pPr>
            <a:endParaRPr lang="en-US" b="1" baseline="0" dirty="0">
              <a:latin typeface="AvenirNextforSAS" panose="020B0503020202020204" pitchFamily="34" charset="0"/>
            </a:endParaRPr>
          </a:p>
          <a:p>
            <a:pPr defTabSz="966612">
              <a:defRPr/>
            </a:pPr>
            <a:r>
              <a:rPr lang="en-US" b="1" dirty="0">
                <a:latin typeface="AvenirNextforSAS" panose="020B0503020202020204" pitchFamily="34" charset="0"/>
              </a:rPr>
              <a:t>Think about someone in your life who </a:t>
            </a:r>
            <a:r>
              <a:rPr lang="en-US" b="1" u="sng" dirty="0">
                <a:latin typeface="AvenirNextforSAS" panose="020B0503020202020204" pitchFamily="34" charset="0"/>
              </a:rPr>
              <a:t>didn’t</a:t>
            </a:r>
            <a:r>
              <a:rPr lang="en-US" b="1" dirty="0">
                <a:latin typeface="AvenirNextforSAS" panose="020B0503020202020204" pitchFamily="34" charset="0"/>
              </a:rPr>
              <a:t> take the necessary steps to protect their money as they got older. What were the consequences? What could they have done early on to prevent these things from happening?</a:t>
            </a:r>
          </a:p>
          <a:p>
            <a:pPr defTabSz="966612">
              <a:defRPr/>
            </a:pPr>
            <a:endParaRPr lang="en-US" b="1" dirty="0">
              <a:latin typeface="AvenirNextforSAS" panose="020B0503020202020204" pitchFamily="34" charset="0"/>
            </a:endParaRPr>
          </a:p>
          <a:p>
            <a:pPr defTabSz="966612">
              <a:defRPr/>
            </a:pPr>
            <a:r>
              <a:rPr lang="en-US" b="0" dirty="0">
                <a:latin typeface="AvenirNextforSAS" panose="020B0503020202020204" pitchFamily="34" charset="0"/>
              </a:rPr>
              <a:t>After the 6 minutes</a:t>
            </a:r>
            <a:r>
              <a:rPr lang="en-US" b="0" baseline="0" dirty="0">
                <a:latin typeface="AvenirNextforSAS" panose="020B0503020202020204" pitchFamily="34" charset="0"/>
              </a:rPr>
              <a:t> are up, I will call us back as a group and will call on just of just a few people to share a story.</a:t>
            </a:r>
            <a:endParaRPr lang="en-US" b="0" dirty="0">
              <a:latin typeface="AvenirNextforSAS" panose="020B0503020202020204" pitchFamily="34" charset="0"/>
            </a:endParaRPr>
          </a:p>
          <a:p>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8</a:t>
            </a:fld>
            <a:endParaRPr lang="en-US"/>
          </a:p>
        </p:txBody>
      </p:sp>
    </p:spTree>
    <p:extLst>
      <p:ext uri="{BB962C8B-B14F-4D97-AF65-F5344CB8AC3E}">
        <p14:creationId xmlns:p14="http://schemas.microsoft.com/office/powerpoint/2010/main" val="47346540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close with a short group</a:t>
            </a:r>
            <a:r>
              <a:rPr lang="en-US" baseline="0" dirty="0"/>
              <a:t> reflection exercise.</a:t>
            </a:r>
          </a:p>
          <a:p>
            <a:endParaRPr lang="en-US" baseline="0" dirty="0"/>
          </a:p>
          <a:p>
            <a:r>
              <a:rPr lang="en-US" baseline="0" dirty="0"/>
              <a:t>[Read questions one-by-one.]</a:t>
            </a:r>
            <a:endParaRPr lang="en-US" dirty="0"/>
          </a:p>
          <a:p>
            <a:endParaRPr lang="en-US" dirty="0"/>
          </a:p>
          <a:p>
            <a:r>
              <a:rPr lang="en-US" dirty="0"/>
              <a:t>[Participants</a:t>
            </a:r>
            <a:r>
              <a:rPr lang="en-US" baseline="0" dirty="0"/>
              <a:t> raise their hand to share their responses.]  </a:t>
            </a:r>
          </a:p>
          <a:p>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80</a:t>
            </a:fld>
            <a:endParaRPr lang="en-US"/>
          </a:p>
        </p:txBody>
      </p:sp>
    </p:spTree>
    <p:extLst>
      <p:ext uri="{BB962C8B-B14F-4D97-AF65-F5344CB8AC3E}">
        <p14:creationId xmlns:p14="http://schemas.microsoft.com/office/powerpoint/2010/main" val="50309113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A final note before we part.</a:t>
            </a:r>
          </a:p>
          <a:p>
            <a:pPr defTabSz="966612">
              <a:defRPr/>
            </a:pPr>
            <a:endParaRPr lang="en-US" dirty="0"/>
          </a:p>
          <a:p>
            <a:pPr defTabSz="966612">
              <a:defRPr/>
            </a:pPr>
            <a:r>
              <a:rPr lang="en-US" dirty="0"/>
              <a:t>All</a:t>
            </a:r>
            <a:r>
              <a:rPr lang="en-US" baseline="0" dirty="0"/>
              <a:t> the details of what you’ve learned in this workshop are available on the website, including the handouts, worksheets, slide and full Thinking Ahead Roadmap booklet.  </a:t>
            </a:r>
          </a:p>
          <a:p>
            <a:pPr defTabSz="966612">
              <a:defRPr/>
            </a:pPr>
            <a:endParaRPr lang="en-US" baseline="0" dirty="0"/>
          </a:p>
          <a:p>
            <a:pPr defTabSz="966612">
              <a:defRPr/>
            </a:pPr>
            <a:r>
              <a:rPr lang="en-US" baseline="0" dirty="0"/>
              <a:t>Remember to revisit your plan every year or whenever you have a major life event.</a:t>
            </a:r>
            <a:endParaRPr lang="en-US" dirty="0"/>
          </a:p>
          <a:p>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81</a:t>
            </a:fld>
            <a:endParaRPr lang="en-US"/>
          </a:p>
        </p:txBody>
      </p:sp>
    </p:spTree>
    <p:extLst>
      <p:ext uri="{BB962C8B-B14F-4D97-AF65-F5344CB8AC3E}">
        <p14:creationId xmlns:p14="http://schemas.microsoft.com/office/powerpoint/2010/main" val="33502651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luck!</a:t>
            </a:r>
          </a:p>
        </p:txBody>
      </p:sp>
      <p:sp>
        <p:nvSpPr>
          <p:cNvPr id="4" name="Slide Number Placeholder 3"/>
          <p:cNvSpPr>
            <a:spLocks noGrp="1"/>
          </p:cNvSpPr>
          <p:nvPr>
            <p:ph type="sldNum" sz="quarter" idx="10"/>
          </p:nvPr>
        </p:nvSpPr>
        <p:spPr/>
        <p:txBody>
          <a:bodyPr/>
          <a:lstStyle/>
          <a:p>
            <a:fld id="{EE4E1D6D-5E13-4C6C-B001-AD286BAF5A78}" type="slidenum">
              <a:rPr lang="en-US" smtClean="0"/>
              <a:t>82</a:t>
            </a:fld>
            <a:endParaRPr lang="en-US"/>
          </a:p>
        </p:txBody>
      </p:sp>
    </p:spTree>
    <p:extLst>
      <p:ext uri="{BB962C8B-B14F-4D97-AF65-F5344CB8AC3E}">
        <p14:creationId xmlns:p14="http://schemas.microsoft.com/office/powerpoint/2010/main" val="2168709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life and health events become more common</a:t>
            </a:r>
            <a:r>
              <a:rPr lang="en-US" baseline="0"/>
              <a:t> as we age and can affect our decision making abilities. These events and experiences make it more important to have a plan.</a:t>
            </a:r>
          </a:p>
          <a:p>
            <a:endParaRPr lang="en-US" baseline="0"/>
          </a:p>
          <a:p>
            <a:r>
              <a:rPr lang="en-US" baseline="0"/>
              <a:t>[Read bullet points]</a:t>
            </a:r>
            <a:endParaRPr lang="en-US"/>
          </a:p>
        </p:txBody>
      </p:sp>
      <p:sp>
        <p:nvSpPr>
          <p:cNvPr id="4" name="Slide Number Placeholder 3"/>
          <p:cNvSpPr>
            <a:spLocks noGrp="1"/>
          </p:cNvSpPr>
          <p:nvPr>
            <p:ph type="sldNum" sz="quarter" idx="10"/>
          </p:nvPr>
        </p:nvSpPr>
        <p:spPr/>
        <p:txBody>
          <a:bodyPr/>
          <a:lstStyle/>
          <a:p>
            <a:fld id="{EE4E1D6D-5E13-4C6C-B001-AD286BAF5A78}" type="slidenum">
              <a:rPr lang="en-US" smtClean="0"/>
              <a:t>9</a:t>
            </a:fld>
            <a:endParaRPr lang="en-US"/>
          </a:p>
        </p:txBody>
      </p:sp>
    </p:spTree>
    <p:extLst>
      <p:ext uri="{BB962C8B-B14F-4D97-AF65-F5344CB8AC3E}">
        <p14:creationId xmlns:p14="http://schemas.microsoft.com/office/powerpoint/2010/main" val="2896772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D68EFB6-C3F5-4A2E-99F7-33AED2675ED5}"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9F3C2-55D4-489D-B75D-132219C37C05}" type="slidenum">
              <a:rPr lang="en-US" smtClean="0"/>
              <a:t>‹#›</a:t>
            </a:fld>
            <a:endParaRPr lang="en-US"/>
          </a:p>
        </p:txBody>
      </p:sp>
    </p:spTree>
    <p:extLst>
      <p:ext uri="{BB962C8B-B14F-4D97-AF65-F5344CB8AC3E}">
        <p14:creationId xmlns:p14="http://schemas.microsoft.com/office/powerpoint/2010/main" val="3581045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68EFB6-C3F5-4A2E-99F7-33AED2675ED5}"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9F3C2-55D4-489D-B75D-132219C37C05}" type="slidenum">
              <a:rPr lang="en-US" smtClean="0"/>
              <a:t>‹#›</a:t>
            </a:fld>
            <a:endParaRPr lang="en-US"/>
          </a:p>
        </p:txBody>
      </p:sp>
    </p:spTree>
    <p:extLst>
      <p:ext uri="{BB962C8B-B14F-4D97-AF65-F5344CB8AC3E}">
        <p14:creationId xmlns:p14="http://schemas.microsoft.com/office/powerpoint/2010/main" val="1573976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68EFB6-C3F5-4A2E-99F7-33AED2675ED5}"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9F3C2-55D4-489D-B75D-132219C37C05}" type="slidenum">
              <a:rPr lang="en-US" smtClean="0"/>
              <a:t>‹#›</a:t>
            </a:fld>
            <a:endParaRPr lang="en-US"/>
          </a:p>
        </p:txBody>
      </p:sp>
    </p:spTree>
    <p:extLst>
      <p:ext uri="{BB962C8B-B14F-4D97-AF65-F5344CB8AC3E}">
        <p14:creationId xmlns:p14="http://schemas.microsoft.com/office/powerpoint/2010/main" val="2203025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rge Tex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9D9BA87F-F94E-2547-8D0D-4850B271767F}"/>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1">
            <a:extLst>
              <a:ext uri="{FF2B5EF4-FFF2-40B4-BE49-F238E27FC236}">
                <a16:creationId xmlns:a16="http://schemas.microsoft.com/office/drawing/2014/main" id="{5ACDF6B2-62B8-404E-8D30-594804419392}"/>
              </a:ext>
            </a:extLst>
          </p:cNvPr>
          <p:cNvSpPr>
            <a:spLocks noGrp="1"/>
          </p:cNvSpPr>
          <p:nvPr>
            <p:ph idx="1"/>
          </p:nvPr>
        </p:nvSpPr>
        <p:spPr>
          <a:xfrm>
            <a:off x="457200" y="1600200"/>
            <a:ext cx="7366000" cy="4568825"/>
          </a:xfrm>
        </p:spPr>
        <p:txBody>
          <a:bodyPr>
            <a:noAutofit/>
          </a:bodyPr>
          <a:lstStyle>
            <a:lvl1pPr marL="365760" indent="-365760">
              <a:lnSpc>
                <a:spcPct val="90000"/>
              </a:lnSpc>
              <a:buFont typeface="Wells Fargo Sans Display" panose="020B0503020203020204" pitchFamily="34" charset="0"/>
              <a:buChar char="•"/>
              <a:defRPr sz="3200">
                <a:latin typeface="+mj-lt"/>
              </a:defRPr>
            </a:lvl1pPr>
            <a:lvl2pPr marL="731520" indent="-365760">
              <a:lnSpc>
                <a:spcPct val="90000"/>
              </a:lnSpc>
              <a:buFont typeface="Wells Fargo Sans Display" panose="020B0503020203020204" pitchFamily="34" charset="0"/>
              <a:buChar char="–"/>
              <a:defRPr sz="3200">
                <a:latin typeface="+mj-lt"/>
              </a:defRPr>
            </a:lvl2pPr>
            <a:lvl3pPr marL="1097280" indent="-365760">
              <a:lnSpc>
                <a:spcPct val="90000"/>
              </a:lnSpc>
              <a:buFont typeface="Wells Fargo Sans Display" panose="020B0503020203020204" pitchFamily="34" charset="0"/>
              <a:buChar char="–"/>
              <a:defRPr sz="3200">
                <a:latin typeface="+mj-lt"/>
              </a:defRPr>
            </a:lvl3pPr>
            <a:lvl4pPr marL="1463040" indent="-365760">
              <a:lnSpc>
                <a:spcPct val="90000"/>
              </a:lnSpc>
              <a:buFont typeface="Wells Fargo Sans Display" panose="020B0503020203020204" pitchFamily="34" charset="0"/>
              <a:buChar char="–"/>
              <a:defRPr sz="3200">
                <a:latin typeface="+mj-lt"/>
              </a:defRPr>
            </a:lvl4pPr>
            <a:lvl5pPr marL="1828800" indent="-365760">
              <a:lnSpc>
                <a:spcPct val="90000"/>
              </a:lnSpc>
              <a:buFont typeface="Wells Fargo Sans Display" panose="020B0503020203020204" pitchFamily="34" charset="0"/>
              <a:buChar char="–"/>
              <a:defRPr sz="3200">
                <a:latin typeface="+mj-lt"/>
              </a:defRPr>
            </a:lvl5pPr>
            <a:lvl6pPr marL="2194560" indent="-365760">
              <a:lnSpc>
                <a:spcPct val="90000"/>
              </a:lnSpc>
              <a:buFont typeface="Wells Fargo Sans Display" panose="020B0503020203020204" pitchFamily="34" charset="0"/>
              <a:buChar char="–"/>
              <a:defRPr sz="3200">
                <a:latin typeface="+mj-lt"/>
              </a:defRPr>
            </a:lvl6pPr>
            <a:lvl7pPr marL="2560320" indent="-365760">
              <a:lnSpc>
                <a:spcPct val="90000"/>
              </a:lnSpc>
              <a:buFont typeface="Wells Fargo Sans Display" panose="020B0503020203020204" pitchFamily="34" charset="0"/>
              <a:buChar char="–"/>
              <a:defRPr sz="3200">
                <a:latin typeface="+mj-lt"/>
              </a:defRPr>
            </a:lvl7pPr>
            <a:lvl8pPr marL="2926080" indent="-365760">
              <a:lnSpc>
                <a:spcPct val="90000"/>
              </a:lnSpc>
              <a:buFont typeface="Wells Fargo Sans Display" panose="020B0503020203020204" pitchFamily="34" charset="0"/>
              <a:buChar char="–"/>
              <a:defRPr sz="3200">
                <a:latin typeface="+mj-lt"/>
              </a:defRPr>
            </a:lvl8pPr>
            <a:lvl9pPr marL="3291840" indent="-365760">
              <a:lnSpc>
                <a:spcPct val="90000"/>
              </a:lnSpc>
              <a:buFont typeface="Wells Fargo Sans Display" panose="020B0503020203020204" pitchFamily="34" charset="0"/>
              <a:buChar char="–"/>
              <a:defRPr sz="3200">
                <a:latin typeface="+mj-l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a:extLst>
              <a:ext uri="{FF2B5EF4-FFF2-40B4-BE49-F238E27FC236}">
                <a16:creationId xmlns:a16="http://schemas.microsoft.com/office/drawing/2014/main" id="{16C968B0-98BE-A54C-8F1A-69CB67A0FBF6}"/>
              </a:ext>
            </a:extLst>
          </p:cNvPr>
          <p:cNvSpPr>
            <a:spLocks noGrp="1"/>
          </p:cNvSpPr>
          <p:nvPr>
            <p:ph type="sldNum" sz="quarter" idx="10"/>
          </p:nvPr>
        </p:nvSpPr>
        <p:spPr/>
        <p:txBody>
          <a:bodyPr/>
          <a:lstStyle/>
          <a:p>
            <a:fld id="{000F85C7-EC28-5C4D-9577-C5634B07539F}" type="slidenum">
              <a:rPr lang="en-US" smtClean="0"/>
              <a:pPr/>
              <a:t>‹#›</a:t>
            </a:fld>
            <a:endParaRPr lang="en-US"/>
          </a:p>
        </p:txBody>
      </p:sp>
    </p:spTree>
    <p:extLst>
      <p:ext uri="{BB962C8B-B14F-4D97-AF65-F5344CB8AC3E}">
        <p14:creationId xmlns:p14="http://schemas.microsoft.com/office/powerpoint/2010/main" val="351189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68EFB6-C3F5-4A2E-99F7-33AED2675ED5}"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9F3C2-55D4-489D-B75D-132219C37C05}" type="slidenum">
              <a:rPr lang="en-US" smtClean="0"/>
              <a:t>‹#›</a:t>
            </a:fld>
            <a:endParaRPr lang="en-US"/>
          </a:p>
        </p:txBody>
      </p:sp>
    </p:spTree>
    <p:extLst>
      <p:ext uri="{BB962C8B-B14F-4D97-AF65-F5344CB8AC3E}">
        <p14:creationId xmlns:p14="http://schemas.microsoft.com/office/powerpoint/2010/main" val="180075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68EFB6-C3F5-4A2E-99F7-33AED2675ED5}"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9F3C2-55D4-489D-B75D-132219C37C05}" type="slidenum">
              <a:rPr lang="en-US" smtClean="0"/>
              <a:t>‹#›</a:t>
            </a:fld>
            <a:endParaRPr lang="en-US"/>
          </a:p>
        </p:txBody>
      </p:sp>
    </p:spTree>
    <p:extLst>
      <p:ext uri="{BB962C8B-B14F-4D97-AF65-F5344CB8AC3E}">
        <p14:creationId xmlns:p14="http://schemas.microsoft.com/office/powerpoint/2010/main" val="3952820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68EFB6-C3F5-4A2E-99F7-33AED2675ED5}"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19F3C2-55D4-489D-B75D-132219C37C05}" type="slidenum">
              <a:rPr lang="en-US" smtClean="0"/>
              <a:t>‹#›</a:t>
            </a:fld>
            <a:endParaRPr lang="en-US"/>
          </a:p>
        </p:txBody>
      </p:sp>
    </p:spTree>
    <p:extLst>
      <p:ext uri="{BB962C8B-B14F-4D97-AF65-F5344CB8AC3E}">
        <p14:creationId xmlns:p14="http://schemas.microsoft.com/office/powerpoint/2010/main" val="812493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68EFB6-C3F5-4A2E-99F7-33AED2675ED5}" type="datetimeFigureOut">
              <a:rPr lang="en-US" smtClean="0"/>
              <a:t>11/17/2022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19F3C2-55D4-489D-B75D-132219C37C05}" type="slidenum">
              <a:rPr lang="en-US" smtClean="0"/>
              <a:t>‹#›</a:t>
            </a:fld>
            <a:endParaRPr lang="en-US"/>
          </a:p>
        </p:txBody>
      </p:sp>
    </p:spTree>
    <p:extLst>
      <p:ext uri="{BB962C8B-B14F-4D97-AF65-F5344CB8AC3E}">
        <p14:creationId xmlns:p14="http://schemas.microsoft.com/office/powerpoint/2010/main" val="1594033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68EFB6-C3F5-4A2E-99F7-33AED2675ED5}" type="datetimeFigureOut">
              <a:rPr lang="en-US" smtClean="0"/>
              <a:t>11/17/2022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19F3C2-55D4-489D-B75D-132219C37C05}" type="slidenum">
              <a:rPr lang="en-US" smtClean="0"/>
              <a:t>‹#›</a:t>
            </a:fld>
            <a:endParaRPr lang="en-US"/>
          </a:p>
        </p:txBody>
      </p:sp>
    </p:spTree>
    <p:extLst>
      <p:ext uri="{BB962C8B-B14F-4D97-AF65-F5344CB8AC3E}">
        <p14:creationId xmlns:p14="http://schemas.microsoft.com/office/powerpoint/2010/main" val="1841643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68EFB6-C3F5-4A2E-99F7-33AED2675ED5}" type="datetimeFigureOut">
              <a:rPr lang="en-US" smtClean="0"/>
              <a:t>11/17/2022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19F3C2-55D4-489D-B75D-132219C37C05}" type="slidenum">
              <a:rPr lang="en-US" smtClean="0"/>
              <a:t>‹#›</a:t>
            </a:fld>
            <a:endParaRPr lang="en-US"/>
          </a:p>
        </p:txBody>
      </p:sp>
    </p:spTree>
    <p:extLst>
      <p:ext uri="{BB962C8B-B14F-4D97-AF65-F5344CB8AC3E}">
        <p14:creationId xmlns:p14="http://schemas.microsoft.com/office/powerpoint/2010/main" val="2237243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68EFB6-C3F5-4A2E-99F7-33AED2675ED5}"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19F3C2-55D4-489D-B75D-132219C37C05}" type="slidenum">
              <a:rPr lang="en-US" smtClean="0"/>
              <a:t>‹#›</a:t>
            </a:fld>
            <a:endParaRPr lang="en-US"/>
          </a:p>
        </p:txBody>
      </p:sp>
    </p:spTree>
    <p:extLst>
      <p:ext uri="{BB962C8B-B14F-4D97-AF65-F5344CB8AC3E}">
        <p14:creationId xmlns:p14="http://schemas.microsoft.com/office/powerpoint/2010/main" val="663006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68EFB6-C3F5-4A2E-99F7-33AED2675ED5}"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19F3C2-55D4-489D-B75D-132219C37C05}" type="slidenum">
              <a:rPr lang="en-US" smtClean="0"/>
              <a:t>‹#›</a:t>
            </a:fld>
            <a:endParaRPr lang="en-US"/>
          </a:p>
        </p:txBody>
      </p:sp>
    </p:spTree>
    <p:extLst>
      <p:ext uri="{BB962C8B-B14F-4D97-AF65-F5344CB8AC3E}">
        <p14:creationId xmlns:p14="http://schemas.microsoft.com/office/powerpoint/2010/main" val="2034957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cid:8709F63D-1D91-4026-A7D6-612711AEB5DB@hsd1.mn.comcast.net."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8EFB6-C3F5-4A2E-99F7-33AED2675ED5}" type="datetimeFigureOut">
              <a:rPr lang="en-US" smtClean="0"/>
              <a:t>11/17/2022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9F3C2-55D4-489D-B75D-132219C37C05}" type="slidenum">
              <a:rPr lang="en-US" smtClean="0"/>
              <a:t>‹#›</a:t>
            </a:fld>
            <a:endParaRPr lang="en-US"/>
          </a:p>
        </p:txBody>
      </p:sp>
      <p:sp>
        <p:nvSpPr>
          <p:cNvPr id="7" name="Rectangle 6">
            <a:extLst>
              <a:ext uri="{FF2B5EF4-FFF2-40B4-BE49-F238E27FC236}">
                <a16:creationId xmlns:a16="http://schemas.microsoft.com/office/drawing/2014/main" id="{A7B5F8DD-4F0F-214B-B9AD-7745A6F78AD6}"/>
              </a:ext>
            </a:extLst>
          </p:cNvPr>
          <p:cNvSpPr/>
          <p:nvPr userDrawn="1"/>
        </p:nvSpPr>
        <p:spPr>
          <a:xfrm>
            <a:off x="0" y="5816783"/>
            <a:ext cx="12192000" cy="1062492"/>
          </a:xfrm>
          <a:prstGeom prst="rect">
            <a:avLst/>
          </a:prstGeom>
          <a:solidFill>
            <a:srgbClr val="15A6D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AA771846-D73F-422A-8894-CD3C2BF39BA8">
            <a:extLst>
              <a:ext uri="{FF2B5EF4-FFF2-40B4-BE49-F238E27FC236}">
                <a16:creationId xmlns:a16="http://schemas.microsoft.com/office/drawing/2014/main" id="{8E80115D-BDF0-2D4F-9315-C5B41140E00B}"/>
              </a:ext>
            </a:extLst>
          </p:cNvPr>
          <p:cNvPicPr>
            <a:picLocks noChangeAspect="1"/>
          </p:cNvPicPr>
          <p:nvPr userDrawn="1"/>
        </p:nvPicPr>
        <p:blipFill>
          <a:blip r:embed="rId14" r:link="rId15" cstate="print">
            <a:extLst>
              <a:ext uri="{28A0092B-C50C-407E-A947-70E740481C1C}">
                <a14:useLocalDpi xmlns:a14="http://schemas.microsoft.com/office/drawing/2010/main" val="0"/>
              </a:ext>
            </a:extLst>
          </a:blip>
          <a:srcRect/>
          <a:stretch>
            <a:fillRect/>
          </a:stretch>
        </p:blipFill>
        <p:spPr bwMode="auto">
          <a:xfrm>
            <a:off x="842541" y="6111871"/>
            <a:ext cx="4542945" cy="457536"/>
          </a:xfrm>
          <a:prstGeom prst="rect">
            <a:avLst/>
          </a:prstGeom>
          <a:noFill/>
          <a:ln>
            <a:noFill/>
          </a:ln>
        </p:spPr>
      </p:pic>
    </p:spTree>
    <p:extLst>
      <p:ext uri="{BB962C8B-B14F-4D97-AF65-F5344CB8AC3E}">
        <p14:creationId xmlns:p14="http://schemas.microsoft.com/office/powerpoint/2010/main" val="766561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cid:8709F63D-1D91-4026-A7D6-612711AEB5DB@hsd1.mn.comcast.ne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jpeg"/><Relationship Id="rId5" Type="http://schemas.microsoft.com/office/2007/relationships/hdphoto" Target="../media/hdphoto1.wdp"/><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18/10/relationships/comments" Target="../comments/modernComment_131_4F03A7AA.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18/10/relationships/comments" Target="../comments/modernComment_132_2E06B9E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42_9546119D.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44_CD5F93A0.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18/10/relationships/comments" Target="../comments/modernComment_190_F31E940B.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18F_9DD65F5C.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18/10/relationships/comments" Target="../comments/modernComment_149_BEE2B7ED.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18/10/relationships/comments" Target="../comments/modernComment_157_510E7D39.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18/10/relationships/comments" Target="../comments/modernComment_19F_9F7C9AEC.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microsoft.com/office/2018/10/relationships/comments" Target="../comments/modernComment_17C_CF0CA7A7.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microsoft.com/office/2018/10/relationships/comments" Target="../comments/modernComment_17D_FEADAC5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microsoft.com/office/2018/10/relationships/comments" Target="../comments/modernComment_188_8C6BC3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microsoft.com/office/2018/10/relationships/comments" Target="../comments/modernComment_170_9A19FE65.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microsoft.com/office/2018/10/relationships/comments" Target="../comments/modernComment_194_46E87FDC.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microsoft.com/office/2018/10/relationships/comments" Target="../comments/modernComment_171_2746746.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microsoft.com/office/2018/10/relationships/comments" Target="../comments/modernComment_19A_2DDC0445.xm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microsoft.com/office/2018/10/relationships/comments" Target="../comments/modernComment_19B_8AD184A0.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microsoft.com/office/2018/10/relationships/comments" Target="../comments/modernComment_173_6236EB6C.xm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microsoft.com/office/2018/10/relationships/comments" Target="../comments/modernComment_139_74BFA206.xml"/></Relationships>
</file>

<file path=ppt/slides/_rels/slide60.xml.rels><?xml version="1.0" encoding="UTF-8" standalone="yes"?>
<Relationships xmlns="http://schemas.openxmlformats.org/package/2006/relationships"><Relationship Id="rId3" Type="http://schemas.microsoft.com/office/2018/10/relationships/comments" Target="../comments/modernComment_195_46E98B0E.xm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microsoft.com/office/2018/10/relationships/comments" Target="../comments/modernComment_196_DE21C84.xm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microsoft.com/office/2018/10/relationships/comments" Target="../comments/modernComment_197_5A9CC8DA.xm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microsoft.com/office/2018/10/relationships/comments" Target="../comments/modernComment_198_2216E2D6.xm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microsoft.com/office/2018/10/relationships/comments" Target="../comments/modernComment_199_5CCA4A1F.xm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lsc.gov/find-legal-aid" TargetMode="Externa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hyperlink" Target="https://www.americanbar.org/groups/legal_services/flh-home/flh-hire-a-lawyer/"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microsoft.com/office/2018/10/relationships/comments" Target="../comments/modernComment_17B_35BB5A6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microsoft.com/office/2018/10/relationships/comments" Target="../comments/modernComment_13A_4917093B.xml"/></Relationships>
</file>

<file path=ppt/slides/_rels/slide7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microsoft.com/office/2018/10/relationships/comments" Target="../comments/modernComment_161_92B82467.xml"/></Relationships>
</file>

<file path=ppt/slides/_rels/slide7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microsoft.com/office/2018/10/relationships/comments" Target="../comments/modernComment_162_970CB309.xml"/></Relationships>
</file>

<file path=ppt/slides/_rels/slide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microsoft.com/office/2018/10/relationships/comments" Target="../comments/modernComment_165_CC5EA6BF.xml"/></Relationships>
</file>

<file path=ppt/slides/_rels/slide7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www.thinkingaheadroadmap.org/"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6B_D0B594C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B4BBAD2-2C01-EF4E-816F-5CAAB1B6953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a:extLst>
              <a:ext uri="{FF2B5EF4-FFF2-40B4-BE49-F238E27FC236}">
                <a16:creationId xmlns:a16="http://schemas.microsoft.com/office/drawing/2014/main" id="{0135BFF4-3F9F-4F4F-A5C0-0D5E29602DB0}"/>
              </a:ext>
            </a:extLst>
          </p:cNvPr>
          <p:cNvSpPr/>
          <p:nvPr/>
        </p:nvSpPr>
        <p:spPr>
          <a:xfrm>
            <a:off x="355018" y="376381"/>
            <a:ext cx="11437258" cy="6105237"/>
          </a:xfrm>
          <a:prstGeom prst="roundRect">
            <a:avLst/>
          </a:prstGeom>
          <a:solidFill>
            <a:srgbClr val="15A6D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AA771846-D73F-422A-8894-CD3C2BF39BA8">
            <a:extLst>
              <a:ext uri="{FF2B5EF4-FFF2-40B4-BE49-F238E27FC236}">
                <a16:creationId xmlns:a16="http://schemas.microsoft.com/office/drawing/2014/main" id="{AE41AE01-339E-3E4E-B013-01FB034EF8EC}"/>
              </a:ext>
            </a:extLst>
          </p:cNvPr>
          <p:cNvPicPr>
            <a:picLocks noChangeAspect="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084395" y="2560530"/>
            <a:ext cx="9978503" cy="1004970"/>
          </a:xfrm>
          <a:prstGeom prst="rect">
            <a:avLst/>
          </a:prstGeom>
          <a:noFill/>
          <a:ln>
            <a:noFill/>
          </a:ln>
        </p:spPr>
      </p:pic>
      <p:pic>
        <p:nvPicPr>
          <p:cNvPr id="22" name="Picture 12" descr="Research, Training, &amp; Education | MN Child Welfare Workforce Collaborative">
            <a:extLst>
              <a:ext uri="{FF2B5EF4-FFF2-40B4-BE49-F238E27FC236}">
                <a16:creationId xmlns:a16="http://schemas.microsoft.com/office/drawing/2014/main" id="{95665A49-1888-1E4B-B1F1-27A642508C6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0994" y="5497162"/>
            <a:ext cx="2264846" cy="63447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Chattanooga AARP Prom - Chattanooga's Midtown Business Center - Eastgate  Town Center">
            <a:extLst>
              <a:ext uri="{FF2B5EF4-FFF2-40B4-BE49-F238E27FC236}">
                <a16:creationId xmlns:a16="http://schemas.microsoft.com/office/drawing/2014/main" id="{5B2E94F6-CA84-9D48-B687-DBD22E2F886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06078" y="5449631"/>
            <a:ext cx="2989922" cy="729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498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57016" y="1689684"/>
            <a:ext cx="5342602" cy="4351338"/>
          </a:xfrm>
        </p:spPr>
        <p:txBody>
          <a:bodyPr>
            <a:normAutofit/>
          </a:bodyPr>
          <a:lstStyle/>
          <a:p>
            <a:pPr marL="0" indent="0">
              <a:buNone/>
            </a:pPr>
            <a:r>
              <a:rPr lang="en-US" b="1">
                <a:latin typeface="AvenirNextforSAS" panose="020B0503020202020204" pitchFamily="34" charset="0"/>
              </a:rPr>
              <a:t>Money management </a:t>
            </a:r>
            <a:r>
              <a:rPr lang="en-US">
                <a:latin typeface="AvenirNextforSAS" panose="020B0503020202020204" pitchFamily="34" charset="0"/>
              </a:rPr>
              <a:t>is typically the first cognitive ability affected by aging</a:t>
            </a:r>
          </a:p>
        </p:txBody>
      </p:sp>
      <p:sp>
        <p:nvSpPr>
          <p:cNvPr id="4" name="Title 4"/>
          <p:cNvSpPr txBox="1">
            <a:spLocks/>
          </p:cNvSpPr>
          <p:nvPr/>
        </p:nvSpPr>
        <p:spPr>
          <a:xfrm>
            <a:off x="838200" y="431227"/>
            <a:ext cx="10515600" cy="65081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4335463" algn="l"/>
              </a:tabLst>
            </a:pPr>
            <a:r>
              <a:rPr lang="en-US" sz="3200" b="1">
                <a:solidFill>
                  <a:srgbClr val="1F5FAC"/>
                </a:solidFill>
                <a:latin typeface="AvenirNextforSAS" panose="020B0503020202020204" pitchFamily="34" charset="0"/>
              </a:rPr>
              <a:t>Did you know?</a:t>
            </a:r>
          </a:p>
        </p:txBody>
      </p:sp>
      <p:sp>
        <p:nvSpPr>
          <p:cNvPr id="5" name="Oval 4">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srcRect r="33034"/>
          <a:stretch/>
        </p:blipFill>
        <p:spPr>
          <a:xfrm>
            <a:off x="3637342" y="3081403"/>
            <a:ext cx="1713890" cy="2559364"/>
          </a:xfrm>
          <a:prstGeom prst="rect">
            <a:avLst/>
          </a:prstGeom>
        </p:spPr>
      </p:pic>
      <p:pic>
        <p:nvPicPr>
          <p:cNvPr id="11" name="Picture 10"/>
          <p:cNvPicPr>
            <a:picLocks noChangeAspect="1"/>
          </p:cNvPicPr>
          <p:nvPr/>
        </p:nvPicPr>
        <p:blipFill rotWithShape="1">
          <a:blip r:embed="rId3"/>
          <a:srcRect r="34212"/>
          <a:stretch/>
        </p:blipFill>
        <p:spPr>
          <a:xfrm>
            <a:off x="838200" y="3081403"/>
            <a:ext cx="1683755" cy="2559364"/>
          </a:xfrm>
          <a:prstGeom prst="rect">
            <a:avLst/>
          </a:prstGeom>
        </p:spPr>
      </p:pic>
      <p:pic>
        <p:nvPicPr>
          <p:cNvPr id="12" name="Picture 11"/>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Lst>
          </a:blip>
          <a:srcRect l="64914" t="-454" b="454"/>
          <a:stretch/>
        </p:blipFill>
        <p:spPr>
          <a:xfrm>
            <a:off x="2642122" y="3081403"/>
            <a:ext cx="897989" cy="2559364"/>
          </a:xfrm>
          <a:prstGeom prst="rect">
            <a:avLst/>
          </a:prstGeom>
        </p:spPr>
      </p:pic>
      <p:sp>
        <p:nvSpPr>
          <p:cNvPr id="14" name="Content Placeholder 2"/>
          <p:cNvSpPr txBox="1">
            <a:spLocks/>
          </p:cNvSpPr>
          <p:nvPr/>
        </p:nvSpPr>
        <p:spPr>
          <a:xfrm>
            <a:off x="910796" y="1588258"/>
            <a:ext cx="488857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a:latin typeface="AvenirNextforSAS" panose="020B0503020202020204" pitchFamily="34" charset="0"/>
              </a:rPr>
              <a:t>1</a:t>
            </a:r>
            <a:r>
              <a:rPr lang="en-US" b="1">
                <a:latin typeface="AvenirNextforSAS" panose="020B0503020202020204" pitchFamily="34" charset="0"/>
              </a:rPr>
              <a:t> in </a:t>
            </a:r>
            <a:r>
              <a:rPr lang="en-US" sz="3600" b="1">
                <a:latin typeface="AvenirNextforSAS" panose="020B0503020202020204" pitchFamily="34" charset="0"/>
              </a:rPr>
              <a:t>5</a:t>
            </a:r>
            <a:r>
              <a:rPr lang="en-US" b="1">
                <a:latin typeface="AvenirNextforSAS" panose="020B0503020202020204" pitchFamily="34" charset="0"/>
              </a:rPr>
              <a:t> </a:t>
            </a:r>
            <a:r>
              <a:rPr lang="en-US">
                <a:latin typeface="AvenirNextforSAS" panose="020B0503020202020204" pitchFamily="34" charset="0"/>
              </a:rPr>
              <a:t>people age 75-79 have mild cognitive impairment or dementia. </a:t>
            </a:r>
          </a:p>
        </p:txBody>
      </p:sp>
      <p:pic>
        <p:nvPicPr>
          <p:cNvPr id="1030" name="Picture 6" descr="Brain Logo Silhouette Dollar Symbol Stock Vector (Royalty Free) 1672404217  | Shutterstock"/>
          <p:cNvPicPr>
            <a:picLocks noChangeAspect="1" noChangeArrowheads="1"/>
          </p:cNvPicPr>
          <p:nvPr/>
        </p:nvPicPr>
        <p:blipFill rotWithShape="1">
          <a:blip r:embed="rId6">
            <a:duotone>
              <a:schemeClr val="accent6">
                <a:shade val="45000"/>
                <a:satMod val="135000"/>
              </a:schemeClr>
              <a:prstClr val="white"/>
            </a:duotone>
            <a:extLst>
              <a:ext uri="{28A0092B-C50C-407E-A947-70E740481C1C}">
                <a14:useLocalDpi xmlns:a14="http://schemas.microsoft.com/office/drawing/2010/main" val="0"/>
              </a:ext>
            </a:extLst>
          </a:blip>
          <a:srcRect l="15257" t="17023" r="14488" b="26310"/>
          <a:stretch/>
        </p:blipFill>
        <p:spPr bwMode="auto">
          <a:xfrm>
            <a:off x="7693539" y="3193831"/>
            <a:ext cx="2492934" cy="2165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216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srcRect l="496" t="890" r="16876" b="2154"/>
          <a:stretch/>
        </p:blipFill>
        <p:spPr>
          <a:xfrm>
            <a:off x="1324081" y="1254868"/>
            <a:ext cx="5283055" cy="4076836"/>
          </a:xfrm>
          <a:prstGeom prst="rect">
            <a:avLst/>
          </a:prstGeom>
          <a:ln>
            <a:solidFill>
              <a:schemeClr val="bg1"/>
            </a:solidFill>
          </a:ln>
        </p:spPr>
      </p:pic>
      <p:cxnSp>
        <p:nvCxnSpPr>
          <p:cNvPr id="8" name="Straight Arrow Connector 7"/>
          <p:cNvCxnSpPr/>
          <p:nvPr/>
        </p:nvCxnSpPr>
        <p:spPr>
          <a:xfrm flipH="1">
            <a:off x="6747286" y="4042755"/>
            <a:ext cx="934720" cy="0"/>
          </a:xfrm>
          <a:prstGeom prst="straightConnector1">
            <a:avLst/>
          </a:prstGeom>
          <a:ln w="38100" cap="sq">
            <a:solidFill>
              <a:srgbClr val="0D9748"/>
            </a:solidFill>
            <a:tailEnd type="triangle"/>
          </a:ln>
        </p:spPr>
        <p:style>
          <a:lnRef idx="1">
            <a:srgbClr val="787070"/>
          </a:lnRef>
          <a:fillRef idx="0">
            <a:schemeClr val="accent1"/>
          </a:fillRef>
          <a:effectRef idx="0">
            <a:schemeClr val="dk1"/>
          </a:effectRef>
          <a:fontRef idx="minor">
            <a:schemeClr val="lt1"/>
          </a:fontRef>
        </p:style>
      </p:cxnSp>
      <p:sp>
        <p:nvSpPr>
          <p:cNvPr id="10" name="Rectangle 9"/>
          <p:cNvSpPr/>
          <p:nvPr/>
        </p:nvSpPr>
        <p:spPr>
          <a:xfrm>
            <a:off x="7648354" y="3510625"/>
            <a:ext cx="3705445" cy="1064260"/>
          </a:xfrm>
          <a:prstGeom prst="rect">
            <a:avLst/>
          </a:prstGeom>
          <a:solidFill>
            <a:srgbClr val="0D9748"/>
          </a:solidFill>
          <a:ln>
            <a:noFill/>
          </a:ln>
        </p:spPr>
        <p:style>
          <a:lnRef idx="0">
            <a:srgbClr val="787070"/>
          </a:lnRef>
          <a:fillRef idx="1">
            <a:schemeClr val="accent1"/>
          </a:fillRef>
          <a:effectRef idx="0">
            <a:schemeClr val="dk1"/>
          </a:effectRef>
          <a:fontRef idx="minor">
            <a:schemeClr val="lt1"/>
          </a:fontRef>
        </p:style>
        <p:txBody>
          <a:bodyPr rtlCol="0" anchor="ctr"/>
          <a:lstStyle/>
          <a:p>
            <a:pPr algn="ctr">
              <a:lnSpc>
                <a:spcPct val="100000"/>
              </a:lnSpc>
            </a:pPr>
            <a:r>
              <a:rPr lang="en-US" sz="2000">
                <a:latin typeface="AvenirNextforSAS" panose="020B0503020202020204" pitchFamily="34" charset="0"/>
              </a:rPr>
              <a:t>Percent of financial literacy questions answered correctly.</a:t>
            </a:r>
          </a:p>
        </p:txBody>
      </p:sp>
      <p:cxnSp>
        <p:nvCxnSpPr>
          <p:cNvPr id="11" name="Straight Arrow Connector 10"/>
          <p:cNvCxnSpPr/>
          <p:nvPr/>
        </p:nvCxnSpPr>
        <p:spPr>
          <a:xfrm flipH="1">
            <a:off x="6747286" y="2041251"/>
            <a:ext cx="934720" cy="0"/>
          </a:xfrm>
          <a:prstGeom prst="straightConnector1">
            <a:avLst/>
          </a:prstGeom>
          <a:ln w="38100" cap="sq">
            <a:solidFill>
              <a:srgbClr val="0D9748"/>
            </a:solidFill>
            <a:tailEnd type="triangle"/>
          </a:ln>
        </p:spPr>
        <p:style>
          <a:lnRef idx="1">
            <a:srgbClr val="787070"/>
          </a:lnRef>
          <a:fillRef idx="0">
            <a:schemeClr val="accent1"/>
          </a:fillRef>
          <a:effectRef idx="0">
            <a:schemeClr val="dk1"/>
          </a:effectRef>
          <a:fontRef idx="minor">
            <a:schemeClr val="lt1"/>
          </a:fontRef>
        </p:style>
      </p:cxnSp>
      <p:sp>
        <p:nvSpPr>
          <p:cNvPr id="12" name="Rectangle 11"/>
          <p:cNvSpPr/>
          <p:nvPr/>
        </p:nvSpPr>
        <p:spPr>
          <a:xfrm>
            <a:off x="7682005" y="1479911"/>
            <a:ext cx="3671795" cy="1122680"/>
          </a:xfrm>
          <a:prstGeom prst="rect">
            <a:avLst/>
          </a:prstGeom>
          <a:solidFill>
            <a:srgbClr val="0D9748"/>
          </a:solidFill>
          <a:ln>
            <a:noFill/>
          </a:ln>
        </p:spPr>
        <p:style>
          <a:lnRef idx="0">
            <a:srgbClr val="787070"/>
          </a:lnRef>
          <a:fillRef idx="1">
            <a:schemeClr val="accent1"/>
          </a:fillRef>
          <a:effectRef idx="0">
            <a:schemeClr val="dk1"/>
          </a:effectRef>
          <a:fontRef idx="minor">
            <a:schemeClr val="lt1"/>
          </a:fontRef>
        </p:style>
        <p:txBody>
          <a:bodyPr rtlCol="0" anchor="ctr"/>
          <a:lstStyle/>
          <a:p>
            <a:pPr algn="ctr">
              <a:lnSpc>
                <a:spcPct val="100000"/>
              </a:lnSpc>
            </a:pPr>
            <a:r>
              <a:rPr lang="en-US" sz="2000" dirty="0">
                <a:solidFill>
                  <a:schemeClr val="bg1"/>
                </a:solidFill>
                <a:latin typeface="AvenirNextforSAS" panose="020B0503020202020204" pitchFamily="34" charset="0"/>
              </a:rPr>
              <a:t>Confidence in one’s ability to properly manage money, credit, invest, and insure.</a:t>
            </a:r>
          </a:p>
        </p:txBody>
      </p:sp>
      <p:sp>
        <p:nvSpPr>
          <p:cNvPr id="13" name="Rectangle 12"/>
          <p:cNvSpPr/>
          <p:nvPr/>
        </p:nvSpPr>
        <p:spPr>
          <a:xfrm>
            <a:off x="2645276" y="5456600"/>
            <a:ext cx="2631440" cy="208280"/>
          </a:xfrm>
          <a:prstGeom prst="rect">
            <a:avLst/>
          </a:prstGeom>
          <a:noFill/>
          <a:ln>
            <a:noFill/>
          </a:ln>
        </p:spPr>
        <p:style>
          <a:lnRef idx="0">
            <a:srgbClr val="787070"/>
          </a:lnRef>
          <a:fillRef idx="1">
            <a:schemeClr val="accent1"/>
          </a:fillRef>
          <a:effectRef idx="0">
            <a:schemeClr val="dk1"/>
          </a:effectRef>
          <a:fontRef idx="minor">
            <a:schemeClr val="lt1"/>
          </a:fontRef>
        </p:style>
        <p:txBody>
          <a:bodyPr rtlCol="0" anchor="ctr"/>
          <a:lstStyle/>
          <a:p>
            <a:pPr algn="ctr">
              <a:lnSpc>
                <a:spcPct val="100000"/>
              </a:lnSpc>
            </a:pPr>
            <a:r>
              <a:rPr lang="en-US" sz="2000">
                <a:solidFill>
                  <a:schemeClr val="tx1"/>
                </a:solidFill>
                <a:latin typeface="AvenirNextforSAS" panose="020B0503020202020204" pitchFamily="34" charset="0"/>
              </a:rPr>
              <a:t>Age</a:t>
            </a:r>
            <a:endParaRPr lang="en-US" sz="1800">
              <a:solidFill>
                <a:schemeClr val="tx1"/>
              </a:solidFill>
              <a:latin typeface="AvenirNextforSAS" panose="020B0503020202020204" pitchFamily="34" charset="0"/>
            </a:endParaRPr>
          </a:p>
        </p:txBody>
      </p:sp>
      <p:sp>
        <p:nvSpPr>
          <p:cNvPr id="14" name="Rectangle 13"/>
          <p:cNvSpPr/>
          <p:nvPr/>
        </p:nvSpPr>
        <p:spPr>
          <a:xfrm>
            <a:off x="6125228" y="5916551"/>
            <a:ext cx="5888074" cy="831809"/>
          </a:xfrm>
          <a:prstGeom prst="rect">
            <a:avLst/>
          </a:prstGeom>
          <a:noFill/>
          <a:ln>
            <a:noFill/>
          </a:ln>
        </p:spPr>
        <p:style>
          <a:lnRef idx="0">
            <a:srgbClr val="787070"/>
          </a:lnRef>
          <a:fillRef idx="1">
            <a:schemeClr val="accent1"/>
          </a:fillRef>
          <a:effectRef idx="0">
            <a:schemeClr val="dk1"/>
          </a:effectRef>
          <a:fontRef idx="minor">
            <a:schemeClr val="lt1"/>
          </a:fontRef>
        </p:style>
        <p:txBody>
          <a:bodyPr rtlCol="0" anchor="ctr"/>
          <a:lstStyle/>
          <a:p>
            <a:pPr>
              <a:lnSpc>
                <a:spcPct val="100000"/>
              </a:lnSpc>
            </a:pPr>
            <a:r>
              <a:rPr lang="en-US" sz="1400" dirty="0">
                <a:solidFill>
                  <a:schemeClr val="tx1"/>
                </a:solidFill>
                <a:latin typeface="AvenirNextforSAS" panose="020B0503020202020204" pitchFamily="34" charset="0"/>
              </a:rPr>
              <a:t>Source: Finke, M. S., Howe, J. S., &amp; Huston, S. J. (2017). Old age and the decline in financial literacy. </a:t>
            </a:r>
            <a:r>
              <a:rPr lang="en-US" sz="1400" i="1" dirty="0">
                <a:solidFill>
                  <a:schemeClr val="tx1"/>
                </a:solidFill>
                <a:latin typeface="AvenirNextforSAS" panose="020B0503020202020204" pitchFamily="34" charset="0"/>
              </a:rPr>
              <a:t>Management Science</a:t>
            </a:r>
            <a:r>
              <a:rPr lang="en-US" sz="1400" dirty="0">
                <a:solidFill>
                  <a:schemeClr val="tx1"/>
                </a:solidFill>
                <a:latin typeface="AvenirNextforSAS" panose="020B0503020202020204" pitchFamily="34" charset="0"/>
              </a:rPr>
              <a:t>, </a:t>
            </a:r>
            <a:r>
              <a:rPr lang="en-US" sz="1400" i="1" dirty="0">
                <a:solidFill>
                  <a:schemeClr val="tx1"/>
                </a:solidFill>
                <a:latin typeface="AvenirNextforSAS" panose="020B0503020202020204" pitchFamily="34" charset="0"/>
              </a:rPr>
              <a:t>63</a:t>
            </a:r>
            <a:r>
              <a:rPr lang="en-US" sz="1400" dirty="0">
                <a:solidFill>
                  <a:schemeClr val="tx1"/>
                </a:solidFill>
                <a:latin typeface="AvenirNextforSAS" panose="020B0503020202020204" pitchFamily="34" charset="0"/>
              </a:rPr>
              <a:t>(1), 213-230.</a:t>
            </a:r>
          </a:p>
        </p:txBody>
      </p:sp>
      <p:sp>
        <p:nvSpPr>
          <p:cNvPr id="17" name="Rectangle 16"/>
          <p:cNvSpPr/>
          <p:nvPr/>
        </p:nvSpPr>
        <p:spPr>
          <a:xfrm rot="16200000">
            <a:off x="-188715" y="3171527"/>
            <a:ext cx="2631440" cy="208280"/>
          </a:xfrm>
          <a:prstGeom prst="rect">
            <a:avLst/>
          </a:prstGeom>
          <a:noFill/>
          <a:ln>
            <a:noFill/>
          </a:ln>
        </p:spPr>
        <p:style>
          <a:lnRef idx="0">
            <a:srgbClr val="787070"/>
          </a:lnRef>
          <a:fillRef idx="1">
            <a:schemeClr val="accent1"/>
          </a:fillRef>
          <a:effectRef idx="0">
            <a:schemeClr val="dk1"/>
          </a:effectRef>
          <a:fontRef idx="minor">
            <a:schemeClr val="lt1"/>
          </a:fontRef>
        </p:style>
        <p:txBody>
          <a:bodyPr rtlCol="0" anchor="ctr"/>
          <a:lstStyle/>
          <a:p>
            <a:pPr algn="ctr">
              <a:lnSpc>
                <a:spcPct val="100000"/>
              </a:lnSpc>
            </a:pPr>
            <a:r>
              <a:rPr lang="en-US" sz="2000">
                <a:solidFill>
                  <a:schemeClr val="tx1"/>
                </a:solidFill>
                <a:latin typeface="AvenirNextforSAS" panose="020B0503020202020204" pitchFamily="34" charset="0"/>
              </a:rPr>
              <a:t>% correct</a:t>
            </a:r>
          </a:p>
        </p:txBody>
      </p:sp>
      <p:sp>
        <p:nvSpPr>
          <p:cNvPr id="19" name="Title 4">
            <a:extLst>
              <a:ext uri="{FF2B5EF4-FFF2-40B4-BE49-F238E27FC236}">
                <a16:creationId xmlns:a16="http://schemas.microsoft.com/office/drawing/2014/main" id="{4EA07CCB-F00F-1840-AACE-67F89537281C}"/>
              </a:ext>
            </a:extLst>
          </p:cNvPr>
          <p:cNvSpPr txBox="1">
            <a:spLocks/>
          </p:cNvSpPr>
          <p:nvPr/>
        </p:nvSpPr>
        <p:spPr>
          <a:xfrm>
            <a:off x="778410" y="333788"/>
            <a:ext cx="11003982" cy="6485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1F5FAC"/>
                </a:solidFill>
                <a:latin typeface="AvenirNextforSAS" panose="020B0503020202020204" pitchFamily="34" charset="0"/>
              </a:rPr>
              <a:t>Despite lower financial literacy, confidence remains high</a:t>
            </a:r>
          </a:p>
        </p:txBody>
      </p:sp>
      <p:sp>
        <p:nvSpPr>
          <p:cNvPr id="21" name="Oval 20">
            <a:extLst>
              <a:ext uri="{FF2B5EF4-FFF2-40B4-BE49-F238E27FC236}">
                <a16:creationId xmlns:a16="http://schemas.microsoft.com/office/drawing/2014/main" id="{7BDB72AD-2B67-664C-8881-B09B8EBC866B}"/>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792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a:solidFill>
                  <a:srgbClr val="1F5FAC"/>
                </a:solidFill>
                <a:latin typeface="AvenirNextforSAS" panose="020B0503020202020204" pitchFamily="34" charset="0"/>
              </a:rPr>
              <a:t>Advance financial care planning reduces risks</a:t>
            </a:r>
          </a:p>
        </p:txBody>
      </p:sp>
      <p:sp>
        <p:nvSpPr>
          <p:cNvPr id="8" name="Content Placeholder 1"/>
          <p:cNvSpPr txBox="1">
            <a:spLocks/>
          </p:cNvSpPr>
          <p:nvPr/>
        </p:nvSpPr>
        <p:spPr>
          <a:xfrm>
            <a:off x="778565" y="1548554"/>
            <a:ext cx="7378148" cy="376089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Aft>
                <a:spcPts val="600"/>
              </a:spcAft>
              <a:buClr>
                <a:schemeClr val="accent3"/>
              </a:buClr>
              <a:buFont typeface="+mj-lt"/>
              <a:buAutoNum type="arabicPeriod"/>
            </a:pPr>
            <a:r>
              <a:rPr lang="en-US" dirty="0">
                <a:latin typeface="AvenirNextforSAS" panose="020B0503020202020204" pitchFamily="34" charset="0"/>
              </a:rPr>
              <a:t>Reduces opportunities for fraud and exploitation</a:t>
            </a:r>
          </a:p>
          <a:p>
            <a:pPr marL="457200" indent="-457200">
              <a:spcAft>
                <a:spcPts val="600"/>
              </a:spcAft>
              <a:buClr>
                <a:schemeClr val="accent3"/>
              </a:buClr>
              <a:buFont typeface="+mj-lt"/>
              <a:buAutoNum type="arabicPeriod"/>
            </a:pPr>
            <a:r>
              <a:rPr lang="en-US" dirty="0">
                <a:latin typeface="AvenirNextforSAS" panose="020B0503020202020204" pitchFamily="34" charset="0"/>
              </a:rPr>
              <a:t>Reduces the chance of poor financial decisions</a:t>
            </a:r>
          </a:p>
          <a:p>
            <a:pPr marL="457200" indent="-457200">
              <a:spcAft>
                <a:spcPts val="600"/>
              </a:spcAft>
              <a:buClr>
                <a:schemeClr val="accent3"/>
              </a:buClr>
              <a:buFont typeface="+mj-lt"/>
              <a:buAutoNum type="arabicPeriod"/>
            </a:pPr>
            <a:r>
              <a:rPr lang="en-US" dirty="0">
                <a:latin typeface="AvenirNextforSAS" panose="020B0503020202020204" pitchFamily="34" charset="0"/>
              </a:rPr>
              <a:t>Eases the burden on future financial decision-makers by giving them instructions</a:t>
            </a:r>
          </a:p>
          <a:p>
            <a:pPr marL="457200" indent="-457200">
              <a:spcAft>
                <a:spcPts val="600"/>
              </a:spcAft>
              <a:buClr>
                <a:schemeClr val="accent3"/>
              </a:buClr>
              <a:buFont typeface="+mj-lt"/>
              <a:buAutoNum type="arabicPeriod"/>
            </a:pPr>
            <a:r>
              <a:rPr lang="en-US" dirty="0">
                <a:latin typeface="AvenirNextforSAS" panose="020B0503020202020204" pitchFamily="34" charset="0"/>
              </a:rPr>
              <a:t>Increases the chance that your financial needs and expectations are honored by those you trust</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7382883-10EE-DE2F-E27E-B927C76DAA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7078" y="810445"/>
            <a:ext cx="3903297" cy="3903297"/>
          </a:xfrm>
          <a:prstGeom prst="rect">
            <a:avLst/>
          </a:prstGeom>
        </p:spPr>
      </p:pic>
      <p:sp>
        <p:nvSpPr>
          <p:cNvPr id="7" name="Oval 6">
            <a:extLst>
              <a:ext uri="{FF2B5EF4-FFF2-40B4-BE49-F238E27FC236}">
                <a16:creationId xmlns:a16="http://schemas.microsoft.com/office/drawing/2014/main" id="{023F82EF-28EC-3528-49E2-0C85E0DDD907}"/>
              </a:ext>
            </a:extLst>
          </p:cNvPr>
          <p:cNvSpPr/>
          <p:nvPr/>
        </p:nvSpPr>
        <p:spPr>
          <a:xfrm>
            <a:off x="10580915" y="2823587"/>
            <a:ext cx="1210826" cy="12108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087BCCEA-8023-4E01-64CD-E7FDB57154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98011" y="2993299"/>
            <a:ext cx="776633" cy="776633"/>
          </a:xfrm>
          <a:prstGeom prst="rect">
            <a:avLst/>
          </a:prstGeom>
        </p:spPr>
      </p:pic>
    </p:spTree>
    <p:extLst>
      <p:ext uri="{BB962C8B-B14F-4D97-AF65-F5344CB8AC3E}">
        <p14:creationId xmlns:p14="http://schemas.microsoft.com/office/powerpoint/2010/main" val="132563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xmlns="" r:id="rId5"/>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p:nvPr/>
        </p:nvSpPr>
        <p:spPr>
          <a:xfrm>
            <a:off x="1172308" y="2776462"/>
            <a:ext cx="9694985" cy="1279914"/>
          </a:xfrm>
          <a:custGeom>
            <a:avLst/>
            <a:gdLst>
              <a:gd name="connsiteX0" fmla="*/ 0 w 9694985"/>
              <a:gd name="connsiteY0" fmla="*/ 881138 h 1279914"/>
              <a:gd name="connsiteX1" fmla="*/ 2039816 w 9694985"/>
              <a:gd name="connsiteY1" fmla="*/ 1907 h 1279914"/>
              <a:gd name="connsiteX2" fmla="*/ 4067908 w 9694985"/>
              <a:gd name="connsiteY2" fmla="*/ 1092153 h 1279914"/>
              <a:gd name="connsiteX3" fmla="*/ 5990493 w 9694985"/>
              <a:gd name="connsiteY3" fmla="*/ 166030 h 1279914"/>
              <a:gd name="connsiteX4" fmla="*/ 7948247 w 9694985"/>
              <a:gd name="connsiteY4" fmla="*/ 1279723 h 1279914"/>
              <a:gd name="connsiteX5" fmla="*/ 9694985 w 9694985"/>
              <a:gd name="connsiteY5" fmla="*/ 236369 h 127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985" h="1279914">
                <a:moveTo>
                  <a:pt x="0" y="881138"/>
                </a:moveTo>
                <a:cubicBezTo>
                  <a:pt x="680915" y="423938"/>
                  <a:pt x="1361831" y="-33262"/>
                  <a:pt x="2039816" y="1907"/>
                </a:cubicBezTo>
                <a:cubicBezTo>
                  <a:pt x="2717801" y="37076"/>
                  <a:pt x="3409462" y="1064799"/>
                  <a:pt x="4067908" y="1092153"/>
                </a:cubicBezTo>
                <a:cubicBezTo>
                  <a:pt x="4726354" y="1119507"/>
                  <a:pt x="5343770" y="134768"/>
                  <a:pt x="5990493" y="166030"/>
                </a:cubicBezTo>
                <a:cubicBezTo>
                  <a:pt x="6637216" y="197292"/>
                  <a:pt x="7330832" y="1268000"/>
                  <a:pt x="7948247" y="1279723"/>
                </a:cubicBezTo>
                <a:cubicBezTo>
                  <a:pt x="8565662" y="1291446"/>
                  <a:pt x="9130323" y="763907"/>
                  <a:pt x="9694985" y="236369"/>
                </a:cubicBezTo>
              </a:path>
            </a:pathLst>
          </a:custGeom>
          <a:noFill/>
          <a:ln w="76200" cmpd="dbl">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838199" y="431227"/>
            <a:ext cx="10755923" cy="1325563"/>
          </a:xfrm>
        </p:spPr>
        <p:txBody>
          <a:bodyPr anchor="t">
            <a:normAutofit/>
          </a:bodyPr>
          <a:lstStyle/>
          <a:p>
            <a:r>
              <a:rPr lang="en-US" sz="3200" b="1" dirty="0">
                <a:solidFill>
                  <a:srgbClr val="1F5FAC"/>
                </a:solidFill>
                <a:latin typeface="AvenirNextforSAS" panose="020B0503020202020204" pitchFamily="34" charset="0"/>
              </a:rPr>
              <a:t>What does advance financial planning entail?</a:t>
            </a:r>
          </a:p>
        </p:txBody>
      </p:sp>
      <p:pic>
        <p:nvPicPr>
          <p:cNvPr id="3" name="Picture 2"/>
          <p:cNvPicPr>
            <a:picLocks noChangeAspect="1"/>
          </p:cNvPicPr>
          <p:nvPr/>
        </p:nvPicPr>
        <p:blipFill rotWithShape="1">
          <a:blip r:embed="rId3"/>
          <a:srcRect t="13439" r="8311"/>
          <a:stretch/>
        </p:blipFill>
        <p:spPr>
          <a:xfrm>
            <a:off x="543025" y="3429820"/>
            <a:ext cx="1030533" cy="948160"/>
          </a:xfrm>
          <a:prstGeom prst="ellipse">
            <a:avLst/>
          </a:prstGeom>
        </p:spPr>
      </p:pic>
      <p:pic>
        <p:nvPicPr>
          <p:cNvPr id="9" name="Picture 8"/>
          <p:cNvPicPr>
            <a:picLocks noChangeAspect="1"/>
          </p:cNvPicPr>
          <p:nvPr/>
        </p:nvPicPr>
        <p:blipFill rotWithShape="1">
          <a:blip r:embed="rId4"/>
          <a:srcRect l="4689" r="6558" b="11811"/>
          <a:stretch/>
        </p:blipFill>
        <p:spPr>
          <a:xfrm>
            <a:off x="2471244" y="2189064"/>
            <a:ext cx="1158144" cy="1133996"/>
          </a:xfrm>
          <a:prstGeom prst="rect">
            <a:avLst/>
          </a:prstGeom>
        </p:spPr>
      </p:pic>
      <p:pic>
        <p:nvPicPr>
          <p:cNvPr id="10" name="Picture 9"/>
          <p:cNvPicPr>
            <a:picLocks noChangeAspect="1"/>
          </p:cNvPicPr>
          <p:nvPr/>
        </p:nvPicPr>
        <p:blipFill rotWithShape="1">
          <a:blip r:embed="rId5"/>
          <a:srcRect l="6191" t="5653"/>
          <a:stretch/>
        </p:blipFill>
        <p:spPr>
          <a:xfrm>
            <a:off x="4614126" y="3208655"/>
            <a:ext cx="1081177" cy="1033453"/>
          </a:xfrm>
          <a:prstGeom prst="rect">
            <a:avLst/>
          </a:prstGeom>
        </p:spPr>
      </p:pic>
      <p:pic>
        <p:nvPicPr>
          <p:cNvPr id="11" name="Picture 10"/>
          <p:cNvPicPr>
            <a:picLocks noChangeAspect="1"/>
          </p:cNvPicPr>
          <p:nvPr/>
        </p:nvPicPr>
        <p:blipFill>
          <a:blip r:embed="rId6"/>
          <a:stretch>
            <a:fillRect/>
          </a:stretch>
        </p:blipFill>
        <p:spPr>
          <a:xfrm>
            <a:off x="6531262" y="2280550"/>
            <a:ext cx="1190625" cy="1047750"/>
          </a:xfrm>
          <a:prstGeom prst="rect">
            <a:avLst/>
          </a:prstGeom>
        </p:spPr>
      </p:pic>
      <p:pic>
        <p:nvPicPr>
          <p:cNvPr id="12" name="Picture 11"/>
          <p:cNvPicPr>
            <a:picLocks noChangeAspect="1"/>
          </p:cNvPicPr>
          <p:nvPr/>
        </p:nvPicPr>
        <p:blipFill rotWithShape="1">
          <a:blip r:embed="rId7"/>
          <a:srcRect l="10723" t="16203" r="7553"/>
          <a:stretch/>
        </p:blipFill>
        <p:spPr>
          <a:xfrm>
            <a:off x="8622412" y="3388920"/>
            <a:ext cx="973015" cy="1029634"/>
          </a:xfrm>
          <a:prstGeom prst="rect">
            <a:avLst/>
          </a:prstGeom>
        </p:spPr>
      </p:pic>
      <p:pic>
        <p:nvPicPr>
          <p:cNvPr id="13" name="Picture 12"/>
          <p:cNvPicPr>
            <a:picLocks noChangeAspect="1"/>
          </p:cNvPicPr>
          <p:nvPr/>
        </p:nvPicPr>
        <p:blipFill>
          <a:blip r:embed="rId8"/>
          <a:stretch>
            <a:fillRect/>
          </a:stretch>
        </p:blipFill>
        <p:spPr>
          <a:xfrm>
            <a:off x="10249921" y="2416495"/>
            <a:ext cx="1133475" cy="1133475"/>
          </a:xfrm>
          <a:prstGeom prst="ellipse">
            <a:avLst/>
          </a:prstGeom>
        </p:spPr>
      </p:pic>
      <p:sp>
        <p:nvSpPr>
          <p:cNvPr id="16" name="TextBox 15"/>
          <p:cNvSpPr txBox="1"/>
          <p:nvPr/>
        </p:nvSpPr>
        <p:spPr>
          <a:xfrm>
            <a:off x="245079" y="2191887"/>
            <a:ext cx="1803172" cy="923330"/>
          </a:xfrm>
          <a:prstGeom prst="rect">
            <a:avLst/>
          </a:prstGeom>
          <a:noFill/>
        </p:spPr>
        <p:txBody>
          <a:bodyPr wrap="square" rtlCol="0">
            <a:spAutoFit/>
          </a:bodyPr>
          <a:lstStyle/>
          <a:p>
            <a:pPr algn="ctr"/>
            <a:r>
              <a:rPr lang="en-US" dirty="0">
                <a:latin typeface="AvenirNextforSAS" panose="020B0503020202020204" pitchFamily="34" charset="0"/>
              </a:rPr>
              <a:t>Select a trusted financial advocate</a:t>
            </a:r>
          </a:p>
        </p:txBody>
      </p:sp>
      <p:sp>
        <p:nvSpPr>
          <p:cNvPr id="17" name="TextBox 16"/>
          <p:cNvSpPr txBox="1"/>
          <p:nvPr/>
        </p:nvSpPr>
        <p:spPr>
          <a:xfrm>
            <a:off x="2276592" y="3443210"/>
            <a:ext cx="1547447" cy="646331"/>
          </a:xfrm>
          <a:prstGeom prst="rect">
            <a:avLst/>
          </a:prstGeom>
          <a:noFill/>
        </p:spPr>
        <p:txBody>
          <a:bodyPr wrap="square" rtlCol="0">
            <a:spAutoFit/>
          </a:bodyPr>
          <a:lstStyle/>
          <a:p>
            <a:pPr algn="ctr"/>
            <a:r>
              <a:rPr lang="en-US" dirty="0">
                <a:latin typeface="AvenirNextforSAS" panose="020B0503020202020204" pitchFamily="34" charset="0"/>
              </a:rPr>
              <a:t>Get finances in order</a:t>
            </a:r>
          </a:p>
        </p:txBody>
      </p:sp>
      <p:sp>
        <p:nvSpPr>
          <p:cNvPr id="18" name="TextBox 17"/>
          <p:cNvSpPr txBox="1"/>
          <p:nvPr/>
        </p:nvSpPr>
        <p:spPr>
          <a:xfrm>
            <a:off x="4320944" y="2168949"/>
            <a:ext cx="1547447" cy="923330"/>
          </a:xfrm>
          <a:prstGeom prst="rect">
            <a:avLst/>
          </a:prstGeom>
          <a:noFill/>
        </p:spPr>
        <p:txBody>
          <a:bodyPr wrap="square" rtlCol="0">
            <a:spAutoFit/>
          </a:bodyPr>
          <a:lstStyle/>
          <a:p>
            <a:pPr algn="ctr"/>
            <a:r>
              <a:rPr lang="en-US" dirty="0">
                <a:latin typeface="AvenirNextforSAS" panose="020B0503020202020204" pitchFamily="34" charset="0"/>
              </a:rPr>
              <a:t>Start an open conversation</a:t>
            </a:r>
          </a:p>
        </p:txBody>
      </p:sp>
      <p:sp>
        <p:nvSpPr>
          <p:cNvPr id="19" name="TextBox 18"/>
          <p:cNvSpPr txBox="1"/>
          <p:nvPr/>
        </p:nvSpPr>
        <p:spPr>
          <a:xfrm>
            <a:off x="6194514" y="3349451"/>
            <a:ext cx="1773404" cy="1200329"/>
          </a:xfrm>
          <a:prstGeom prst="rect">
            <a:avLst/>
          </a:prstGeom>
          <a:noFill/>
        </p:spPr>
        <p:txBody>
          <a:bodyPr wrap="square" rtlCol="0">
            <a:spAutoFit/>
          </a:bodyPr>
          <a:lstStyle/>
          <a:p>
            <a:pPr algn="ctr"/>
            <a:r>
              <a:rPr lang="en-US" dirty="0">
                <a:latin typeface="AvenirNextforSAS" panose="020B0503020202020204" pitchFamily="34" charset="0"/>
              </a:rPr>
              <a:t>Share what matters most about your money needs</a:t>
            </a:r>
          </a:p>
        </p:txBody>
      </p:sp>
      <p:sp>
        <p:nvSpPr>
          <p:cNvPr id="20" name="TextBox 19"/>
          <p:cNvSpPr txBox="1"/>
          <p:nvPr/>
        </p:nvSpPr>
        <p:spPr>
          <a:xfrm>
            <a:off x="8114260" y="2436888"/>
            <a:ext cx="1703960" cy="923330"/>
          </a:xfrm>
          <a:prstGeom prst="rect">
            <a:avLst/>
          </a:prstGeom>
          <a:noFill/>
        </p:spPr>
        <p:txBody>
          <a:bodyPr wrap="square" rtlCol="0">
            <a:spAutoFit/>
          </a:bodyPr>
          <a:lstStyle/>
          <a:p>
            <a:pPr algn="ctr"/>
            <a:r>
              <a:rPr lang="en-US" dirty="0">
                <a:latin typeface="AvenirNextforSAS" panose="020B0503020202020204" pitchFamily="34" charset="0"/>
              </a:rPr>
              <a:t>Make it official by getting a POA</a:t>
            </a:r>
          </a:p>
        </p:txBody>
      </p:sp>
      <p:sp>
        <p:nvSpPr>
          <p:cNvPr id="21" name="TextBox 20"/>
          <p:cNvSpPr txBox="1"/>
          <p:nvPr/>
        </p:nvSpPr>
        <p:spPr>
          <a:xfrm>
            <a:off x="9970963" y="3597070"/>
            <a:ext cx="1881068" cy="1477328"/>
          </a:xfrm>
          <a:prstGeom prst="rect">
            <a:avLst/>
          </a:prstGeom>
          <a:noFill/>
        </p:spPr>
        <p:txBody>
          <a:bodyPr wrap="square" rtlCol="0">
            <a:spAutoFit/>
          </a:bodyPr>
          <a:lstStyle/>
          <a:p>
            <a:pPr algn="ctr"/>
            <a:r>
              <a:rPr lang="en-US" dirty="0">
                <a:latin typeface="AvenirNextforSAS" panose="020B0503020202020204" pitchFamily="34" charset="0"/>
              </a:rPr>
              <a:t>Plan to transition money management responsibilities</a:t>
            </a:r>
          </a:p>
        </p:txBody>
      </p:sp>
      <p:sp>
        <p:nvSpPr>
          <p:cNvPr id="22" name="Oval 21">
            <a:extLst>
              <a:ext uri="{FF2B5EF4-FFF2-40B4-BE49-F238E27FC236}">
                <a16:creationId xmlns:a16="http://schemas.microsoft.com/office/drawing/2014/main" id="{EB4AFBEE-CC52-8448-8E92-64E351F1B2FD}"/>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0933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711773"/>
          </a:xfrm>
        </p:spPr>
        <p:txBody>
          <a:bodyPr anchor="t">
            <a:normAutofit/>
          </a:bodyPr>
          <a:lstStyle/>
          <a:p>
            <a:pPr>
              <a:tabLst>
                <a:tab pos="4335463" algn="l"/>
              </a:tabLst>
            </a:pPr>
            <a:r>
              <a:rPr lang="en-US" sz="3200" b="1" dirty="0">
                <a:solidFill>
                  <a:srgbClr val="1F5FAC"/>
                </a:solidFill>
                <a:latin typeface="AvenirNextforSAS" panose="020B0503020202020204" pitchFamily="34" charset="0"/>
              </a:rPr>
              <a:t>Words of wisdom</a:t>
            </a:r>
          </a:p>
        </p:txBody>
      </p:sp>
      <p:sp>
        <p:nvSpPr>
          <p:cNvPr id="8" name="Content Placeholder 1"/>
          <p:cNvSpPr txBox="1">
            <a:spLocks/>
          </p:cNvSpPr>
          <p:nvPr/>
        </p:nvSpPr>
        <p:spPr>
          <a:xfrm>
            <a:off x="4541520" y="1907247"/>
            <a:ext cx="6812280" cy="27207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Aft>
                <a:spcPts val="600"/>
              </a:spcAft>
              <a:buClr>
                <a:schemeClr val="accent3"/>
              </a:buClr>
              <a:buFont typeface="+mj-lt"/>
              <a:buAutoNum type="arabicPeriod"/>
            </a:pPr>
            <a:r>
              <a:rPr lang="en-US" dirty="0">
                <a:latin typeface="AvenirNextforSAS" panose="020B0503020202020204" pitchFamily="34" charset="0"/>
              </a:rPr>
              <a:t>Planning is a </a:t>
            </a:r>
            <a:r>
              <a:rPr lang="en-US" b="1" dirty="0">
                <a:latin typeface="AvenirNextforSAS" panose="020B0503020202020204" pitchFamily="34" charset="0"/>
              </a:rPr>
              <a:t>PROCESS</a:t>
            </a:r>
          </a:p>
          <a:p>
            <a:pPr marL="457200" indent="-457200">
              <a:spcAft>
                <a:spcPts val="600"/>
              </a:spcAft>
              <a:buClr>
                <a:schemeClr val="accent3"/>
              </a:buClr>
              <a:buFont typeface="+mj-lt"/>
              <a:buAutoNum type="arabicPeriod"/>
            </a:pPr>
            <a:r>
              <a:rPr lang="en-US" dirty="0">
                <a:latin typeface="AvenirNextforSAS" panose="020B0503020202020204" pitchFamily="34" charset="0"/>
              </a:rPr>
              <a:t>Planning steps may happen out of order</a:t>
            </a:r>
          </a:p>
          <a:p>
            <a:pPr marL="457200" indent="-457200">
              <a:spcAft>
                <a:spcPts val="600"/>
              </a:spcAft>
              <a:buClr>
                <a:schemeClr val="accent3"/>
              </a:buClr>
              <a:buFont typeface="+mj-lt"/>
              <a:buAutoNum type="arabicPeriod"/>
            </a:pPr>
            <a:r>
              <a:rPr lang="en-US" dirty="0">
                <a:latin typeface="AvenirNextforSAS" panose="020B0503020202020204" pitchFamily="34" charset="0"/>
              </a:rPr>
              <a:t>Creating a solid plan does not require spending a lot of money on legal advice, but it will take time</a:t>
            </a:r>
          </a:p>
          <a:p>
            <a:pPr marL="457200" indent="-457200">
              <a:spcAft>
                <a:spcPts val="600"/>
              </a:spcAft>
              <a:buClr>
                <a:schemeClr val="accent3"/>
              </a:buClr>
              <a:buFont typeface="+mj-lt"/>
              <a:buAutoNum type="arabicPeriod"/>
            </a:pPr>
            <a:endParaRPr lang="en-US" dirty="0">
              <a:latin typeface="AvenirNextforSAS" panose="020B0503020202020204" pitchFamily="34" charset="0"/>
            </a:endParaRP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1C761BDC-A1E1-5E63-977D-E487F9D30822}"/>
              </a:ext>
            </a:extLst>
          </p:cNvPr>
          <p:cNvSpPr/>
          <p:nvPr/>
        </p:nvSpPr>
        <p:spPr>
          <a:xfrm>
            <a:off x="838200" y="1554480"/>
            <a:ext cx="3276600" cy="3276600"/>
          </a:xfrm>
          <a:prstGeom prst="ellipse">
            <a:avLst/>
          </a:prstGeom>
          <a:solidFill>
            <a:srgbClr val="1F5F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Icon&#10;&#10;Description automatically generated">
            <a:extLst>
              <a:ext uri="{FF2B5EF4-FFF2-40B4-BE49-F238E27FC236}">
                <a16:creationId xmlns:a16="http://schemas.microsoft.com/office/drawing/2014/main" id="{946BA8F6-7724-B86D-A974-D2F6AEB75D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180" y="1554480"/>
            <a:ext cx="2834640" cy="2834640"/>
          </a:xfrm>
          <a:prstGeom prst="rect">
            <a:avLst/>
          </a:prstGeom>
        </p:spPr>
      </p:pic>
    </p:spTree>
    <p:extLst>
      <p:ext uri="{BB962C8B-B14F-4D97-AF65-F5344CB8AC3E}">
        <p14:creationId xmlns:p14="http://schemas.microsoft.com/office/powerpoint/2010/main" val="634728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76704" y="422291"/>
            <a:ext cx="11291922" cy="1069132"/>
          </a:xfrm>
        </p:spPr>
        <p:txBody>
          <a:bodyPr anchor="t">
            <a:normAutofit/>
          </a:bodyPr>
          <a:lstStyle/>
          <a:p>
            <a:r>
              <a:rPr lang="en-US" sz="3200" b="1" dirty="0">
                <a:solidFill>
                  <a:srgbClr val="1F5FAC"/>
                </a:solidFill>
                <a:latin typeface="AvenirNextforSAS" panose="020B0503020202020204" pitchFamily="34" charset="0"/>
              </a:rPr>
              <a:t>Why do older people plan?</a:t>
            </a:r>
          </a:p>
        </p:txBody>
      </p:sp>
      <p:graphicFrame>
        <p:nvGraphicFramePr>
          <p:cNvPr id="6" name="Content Placeholder 9"/>
          <p:cNvGraphicFramePr>
            <a:graphicFrameLocks/>
          </p:cNvGraphicFramePr>
          <p:nvPr>
            <p:extLst>
              <p:ext uri="{D42A27DB-BD31-4B8C-83A1-F6EECF244321}">
                <p14:modId xmlns:p14="http://schemas.microsoft.com/office/powerpoint/2010/main" val="38124880"/>
              </p:ext>
            </p:extLst>
          </p:nvPr>
        </p:nvGraphicFramePr>
        <p:xfrm>
          <a:off x="2477713" y="1083298"/>
          <a:ext cx="6729994" cy="4703726"/>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a:extLst>
              <a:ext uri="{FF2B5EF4-FFF2-40B4-BE49-F238E27FC236}">
                <a16:creationId xmlns:a16="http://schemas.microsoft.com/office/drawing/2014/main" id="{B25034B0-2652-8848-8C83-FF0A47520FA7}"/>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2192738"/>
      </p:ext>
    </p:extLst>
  </p:cSld>
  <p:clrMapOvr>
    <a:masterClrMapping/>
  </p:clrMapOvr>
  <p:extLst>
    <p:ext uri="{6950BFC3-D8DA-4A85-94F7-54DA5524770B}">
      <p188:commentRel xmlns:p188="http://schemas.microsoft.com/office/powerpoint/2018/8/main" xmlns="" r:id="rId4"/>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dirty="0">
                <a:solidFill>
                  <a:srgbClr val="1F5FAC"/>
                </a:solidFill>
                <a:latin typeface="AvenirNextforSAS" panose="020B0503020202020204" pitchFamily="34" charset="0"/>
              </a:rPr>
              <a:t>Activity: Group response</a:t>
            </a:r>
          </a:p>
        </p:txBody>
      </p:sp>
      <p:sp>
        <p:nvSpPr>
          <p:cNvPr id="8" name="Content Placeholder 1"/>
          <p:cNvSpPr txBox="1">
            <a:spLocks/>
          </p:cNvSpPr>
          <p:nvPr/>
        </p:nvSpPr>
        <p:spPr>
          <a:xfrm>
            <a:off x="4587242" y="2186434"/>
            <a:ext cx="6720840" cy="2485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spcAft>
                <a:spcPts val="600"/>
              </a:spcAft>
              <a:buClr>
                <a:schemeClr val="accent3"/>
              </a:buClr>
              <a:buFont typeface="+mj-lt"/>
              <a:buAutoNum type="arabicPeriod"/>
            </a:pPr>
            <a:r>
              <a:rPr lang="en-US" dirty="0">
                <a:latin typeface="AvenirNextforSAS" panose="020B0503020202020204" pitchFamily="34" charset="0"/>
              </a:rPr>
              <a:t>Why is advance financial care planning important to YOU?  </a:t>
            </a:r>
          </a:p>
          <a:p>
            <a:pPr marL="514350" indent="-514350">
              <a:spcAft>
                <a:spcPts val="600"/>
              </a:spcAft>
              <a:buClr>
                <a:schemeClr val="accent3"/>
              </a:buClr>
              <a:buFont typeface="+mj-lt"/>
              <a:buAutoNum type="arabicPeriod"/>
            </a:pPr>
            <a:r>
              <a:rPr lang="en-US" dirty="0">
                <a:latin typeface="AvenirNextforSAS" panose="020B0503020202020204" pitchFamily="34" charset="0"/>
              </a:rPr>
              <a:t>What do you hope to gain by attending this workshop?</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A8C10A86-5B0E-59D4-D699-47D8E665ACC8}"/>
              </a:ext>
            </a:extLst>
          </p:cNvPr>
          <p:cNvSpPr/>
          <p:nvPr/>
        </p:nvSpPr>
        <p:spPr>
          <a:xfrm>
            <a:off x="838200" y="1554480"/>
            <a:ext cx="3276600" cy="3276600"/>
          </a:xfrm>
          <a:prstGeom prst="ellipse">
            <a:avLst/>
          </a:prstGeom>
          <a:solidFill>
            <a:srgbClr val="009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Icon&#10;&#10;Description automatically generated">
            <a:extLst>
              <a:ext uri="{FF2B5EF4-FFF2-40B4-BE49-F238E27FC236}">
                <a16:creationId xmlns:a16="http://schemas.microsoft.com/office/drawing/2014/main" id="{ADB7D8DD-E559-E5CB-CF2B-FE7CE78352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539240"/>
            <a:ext cx="3104427" cy="3104427"/>
          </a:xfrm>
          <a:prstGeom prst="rect">
            <a:avLst/>
          </a:prstGeom>
        </p:spPr>
      </p:pic>
    </p:spTree>
    <p:extLst>
      <p:ext uri="{BB962C8B-B14F-4D97-AF65-F5344CB8AC3E}">
        <p14:creationId xmlns:p14="http://schemas.microsoft.com/office/powerpoint/2010/main" val="175214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Shape, background pattern&#10;&#10;Description automatically generated">
            <a:extLst>
              <a:ext uri="{FF2B5EF4-FFF2-40B4-BE49-F238E27FC236}">
                <a16:creationId xmlns:a16="http://schemas.microsoft.com/office/drawing/2014/main" id="{576AD448-6781-7F45-A04D-B91D4E8ADB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9078" y="-2276109"/>
            <a:ext cx="17130049" cy="12212962"/>
          </a:xfrm>
          <a:prstGeom prst="rect">
            <a:avLst/>
          </a:prstGeom>
        </p:spPr>
      </p:pic>
      <p:sp>
        <p:nvSpPr>
          <p:cNvPr id="13" name="Rectangle 12">
            <a:extLst>
              <a:ext uri="{FF2B5EF4-FFF2-40B4-BE49-F238E27FC236}">
                <a16:creationId xmlns:a16="http://schemas.microsoft.com/office/drawing/2014/main" id="{EDA3F4D1-2572-5546-BB3D-B4720ED6F52E}"/>
              </a:ext>
            </a:extLst>
          </p:cNvPr>
          <p:cNvSpPr/>
          <p:nvPr/>
        </p:nvSpPr>
        <p:spPr>
          <a:xfrm>
            <a:off x="-2688534" y="1467287"/>
            <a:ext cx="13444161" cy="4881110"/>
          </a:xfrm>
          <a:prstGeom prst="rect">
            <a:avLst/>
          </a:prstGeom>
          <a:solidFill>
            <a:srgbClr val="0D9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9C49486-48B7-874E-8169-6CB675F8131A}"/>
              </a:ext>
            </a:extLst>
          </p:cNvPr>
          <p:cNvSpPr txBox="1"/>
          <p:nvPr/>
        </p:nvSpPr>
        <p:spPr>
          <a:xfrm>
            <a:off x="16940463" y="5823284"/>
            <a:ext cx="184731" cy="369332"/>
          </a:xfrm>
          <a:prstGeom prst="rect">
            <a:avLst/>
          </a:prstGeom>
          <a:noFill/>
        </p:spPr>
        <p:txBody>
          <a:bodyPr wrap="none" rtlCol="0">
            <a:spAutoFit/>
          </a:bodyPr>
          <a:lstStyle/>
          <a:p>
            <a:endParaRPr lang="en-US" dirty="0"/>
          </a:p>
        </p:txBody>
      </p:sp>
      <p:sp>
        <p:nvSpPr>
          <p:cNvPr id="11" name="Title 4">
            <a:extLst>
              <a:ext uri="{FF2B5EF4-FFF2-40B4-BE49-F238E27FC236}">
                <a16:creationId xmlns:a16="http://schemas.microsoft.com/office/drawing/2014/main" id="{8E01CE1B-6B2F-F64A-A568-50DE05B91BBE}"/>
              </a:ext>
            </a:extLst>
          </p:cNvPr>
          <p:cNvSpPr>
            <a:spLocks noGrp="1"/>
          </p:cNvSpPr>
          <p:nvPr>
            <p:ph type="title"/>
          </p:nvPr>
        </p:nvSpPr>
        <p:spPr>
          <a:xfrm>
            <a:off x="856714" y="1914062"/>
            <a:ext cx="7460626" cy="648515"/>
          </a:xfrm>
        </p:spPr>
        <p:txBody>
          <a:bodyPr>
            <a:normAutofit/>
          </a:bodyPr>
          <a:lstStyle/>
          <a:p>
            <a:r>
              <a:rPr lang="en-US" sz="3200" b="1" dirty="0">
                <a:solidFill>
                  <a:schemeClr val="bg1"/>
                </a:solidFill>
                <a:latin typeface="AvenirNextforSAS" panose="020B0503020202020204" pitchFamily="34" charset="0"/>
              </a:rPr>
              <a:t>SECTION 2</a:t>
            </a:r>
          </a:p>
        </p:txBody>
      </p:sp>
      <p:sp>
        <p:nvSpPr>
          <p:cNvPr id="12" name="Title 4">
            <a:extLst>
              <a:ext uri="{FF2B5EF4-FFF2-40B4-BE49-F238E27FC236}">
                <a16:creationId xmlns:a16="http://schemas.microsoft.com/office/drawing/2014/main" id="{8C97E4D1-1C37-084E-8023-C1BE85588BE9}"/>
              </a:ext>
            </a:extLst>
          </p:cNvPr>
          <p:cNvSpPr txBox="1">
            <a:spLocks/>
          </p:cNvSpPr>
          <p:nvPr/>
        </p:nvSpPr>
        <p:spPr>
          <a:xfrm>
            <a:off x="856713" y="2716807"/>
            <a:ext cx="9634823" cy="322235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b="1" dirty="0">
                <a:solidFill>
                  <a:schemeClr val="bg1"/>
                </a:solidFill>
                <a:latin typeface="AvenirNextforSAS" panose="020B0503020202020204" pitchFamily="34" charset="0"/>
              </a:rPr>
              <a:t>Picking your financial advocate</a:t>
            </a:r>
          </a:p>
        </p:txBody>
      </p:sp>
    </p:spTree>
    <p:extLst>
      <p:ext uri="{BB962C8B-B14F-4D97-AF65-F5344CB8AC3E}">
        <p14:creationId xmlns:p14="http://schemas.microsoft.com/office/powerpoint/2010/main" val="4007416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dirty="0">
                <a:solidFill>
                  <a:srgbClr val="1F5FAC"/>
                </a:solidFill>
                <a:latin typeface="AvenirNextforSAS" panose="020B0503020202020204" pitchFamily="34" charset="0"/>
              </a:rPr>
              <a:t>What is a financial advocate?</a:t>
            </a:r>
          </a:p>
        </p:txBody>
      </p:sp>
      <p:sp>
        <p:nvSpPr>
          <p:cNvPr id="8" name="Content Placeholder 1"/>
          <p:cNvSpPr txBox="1">
            <a:spLocks/>
          </p:cNvSpPr>
          <p:nvPr/>
        </p:nvSpPr>
        <p:spPr>
          <a:xfrm>
            <a:off x="838200" y="1903989"/>
            <a:ext cx="10873154" cy="3760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Clr>
                <a:schemeClr val="accent3"/>
              </a:buClr>
              <a:buNone/>
            </a:pPr>
            <a:endParaRPr lang="en-US" dirty="0">
              <a:latin typeface="AvenirNextforSAS" panose="020B0503020202020204" pitchFamily="34" charset="0"/>
            </a:endParaRP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1"/>
          <p:cNvSpPr txBox="1">
            <a:spLocks/>
          </p:cNvSpPr>
          <p:nvPr/>
        </p:nvSpPr>
        <p:spPr>
          <a:xfrm>
            <a:off x="4808370" y="2091218"/>
            <a:ext cx="6545430" cy="27398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Clr>
                <a:schemeClr val="accent3"/>
              </a:buClr>
              <a:buNone/>
            </a:pPr>
            <a:r>
              <a:rPr lang="en-US" dirty="0">
                <a:latin typeface="AvenirNextforSAS" panose="020B0503020202020204" pitchFamily="34" charset="0"/>
              </a:rPr>
              <a:t>A financial advocate is someone you would trust to assist you with money management tasks if you couldn’t handle these tasks on your own.</a:t>
            </a:r>
          </a:p>
        </p:txBody>
      </p:sp>
      <p:sp>
        <p:nvSpPr>
          <p:cNvPr id="9" name="Oval 8">
            <a:extLst>
              <a:ext uri="{FF2B5EF4-FFF2-40B4-BE49-F238E27FC236}">
                <a16:creationId xmlns:a16="http://schemas.microsoft.com/office/drawing/2014/main" id="{485EFEB2-ADDC-C507-7E54-8EFAC603A22B}"/>
              </a:ext>
            </a:extLst>
          </p:cNvPr>
          <p:cNvSpPr/>
          <p:nvPr/>
        </p:nvSpPr>
        <p:spPr>
          <a:xfrm>
            <a:off x="838200" y="1554480"/>
            <a:ext cx="3276600" cy="3276600"/>
          </a:xfrm>
          <a:prstGeom prst="ellipse">
            <a:avLst/>
          </a:prstGeom>
          <a:solidFill>
            <a:srgbClr val="009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4">
            <a:extLst>
              <a:ext uri="{FF2B5EF4-FFF2-40B4-BE49-F238E27FC236}">
                <a16:creationId xmlns:a16="http://schemas.microsoft.com/office/drawing/2014/main" id="{FCA385A0-3684-1A3D-F12C-5C1AF3625630}"/>
              </a:ext>
            </a:extLst>
          </p:cNvPr>
          <p:cNvSpPr txBox="1">
            <a:spLocks/>
          </p:cNvSpPr>
          <p:nvPr/>
        </p:nvSpPr>
        <p:spPr>
          <a:xfrm>
            <a:off x="1531770" y="1588298"/>
            <a:ext cx="1965960" cy="303968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4335463" algn="l"/>
              </a:tabLst>
            </a:pPr>
            <a:r>
              <a:rPr lang="en-US" sz="24500" b="1" dirty="0">
                <a:solidFill>
                  <a:schemeClr val="bg1"/>
                </a:solidFill>
                <a:latin typeface="AvenirNextforSAS" panose="020B0503020202020204" pitchFamily="34" charset="0"/>
              </a:rPr>
              <a:t>?</a:t>
            </a:r>
          </a:p>
        </p:txBody>
      </p:sp>
    </p:spTree>
    <p:extLst>
      <p:ext uri="{BB962C8B-B14F-4D97-AF65-F5344CB8AC3E}">
        <p14:creationId xmlns:p14="http://schemas.microsoft.com/office/powerpoint/2010/main" val="2504397213"/>
      </p:ext>
    </p:extLst>
  </p:cSld>
  <p:clrMapOvr>
    <a:masterClrMapping/>
  </p:clrMapOvr>
  <p:extLst>
    <p:ext uri="{6950BFC3-D8DA-4A85-94F7-54DA5524770B}">
      <p188:commentRel xmlns:p188="http://schemas.microsoft.com/office/powerpoint/2018/8/main" xmlns=""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dirty="0">
                <a:solidFill>
                  <a:srgbClr val="1F5FAC"/>
                </a:solidFill>
                <a:latin typeface="AvenirNextforSAS" panose="020B0503020202020204" pitchFamily="34" charset="0"/>
              </a:rPr>
              <a:t>There are many tasks that your financial advocate may help you with:</a:t>
            </a:r>
          </a:p>
        </p:txBody>
      </p:sp>
      <p:sp>
        <p:nvSpPr>
          <p:cNvPr id="8" name="Content Placeholder 1"/>
          <p:cNvSpPr txBox="1">
            <a:spLocks/>
          </p:cNvSpPr>
          <p:nvPr/>
        </p:nvSpPr>
        <p:spPr>
          <a:xfrm>
            <a:off x="838200" y="1903989"/>
            <a:ext cx="10873154" cy="3760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Clr>
                <a:schemeClr val="accent3"/>
              </a:buClr>
              <a:buNone/>
            </a:pPr>
            <a:endParaRPr lang="en-US" dirty="0">
              <a:latin typeface="AvenirNextforSAS" panose="020B0503020202020204" pitchFamily="34" charset="0"/>
            </a:endParaRP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1"/>
          <p:cNvSpPr txBox="1">
            <a:spLocks/>
          </p:cNvSpPr>
          <p:nvPr/>
        </p:nvSpPr>
        <p:spPr>
          <a:xfrm>
            <a:off x="766534" y="1643434"/>
            <a:ext cx="4986089" cy="3760892"/>
          </a:xfrm>
          <a:prstGeom prst="roundRect">
            <a:avLst/>
          </a:prstGeom>
          <a:solidFill>
            <a:srgbClr val="0D9748"/>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Clr>
                <a:schemeClr val="accent3"/>
              </a:buClr>
              <a:tabLst>
                <a:tab pos="3087688" algn="l"/>
                <a:tab pos="3146425" algn="l"/>
              </a:tabLst>
            </a:pPr>
            <a:r>
              <a:rPr lang="en-US" sz="2400" dirty="0">
                <a:solidFill>
                  <a:schemeClr val="bg1"/>
                </a:solidFill>
                <a:latin typeface="AvenirNextforSAS" panose="020B0503020202020204" pitchFamily="34" charset="0"/>
              </a:rPr>
              <a:t>Manage your day-to-day expenses</a:t>
            </a:r>
          </a:p>
          <a:p>
            <a:pPr>
              <a:spcAft>
                <a:spcPts val="600"/>
              </a:spcAft>
              <a:buClr>
                <a:schemeClr val="accent3"/>
              </a:buClr>
              <a:tabLst>
                <a:tab pos="3087688" algn="l"/>
                <a:tab pos="3146425" algn="l"/>
              </a:tabLst>
            </a:pPr>
            <a:r>
              <a:rPr lang="en-US" sz="2400" dirty="0">
                <a:solidFill>
                  <a:schemeClr val="bg1"/>
                </a:solidFill>
                <a:latin typeface="AvenirNextforSAS" panose="020B0503020202020204" pitchFamily="34" charset="0"/>
              </a:rPr>
              <a:t>Pay your bills on time</a:t>
            </a:r>
          </a:p>
          <a:p>
            <a:pPr>
              <a:spcAft>
                <a:spcPts val="600"/>
              </a:spcAft>
              <a:buClr>
                <a:schemeClr val="accent3"/>
              </a:buClr>
              <a:tabLst>
                <a:tab pos="3087688" algn="l"/>
                <a:tab pos="3146425" algn="l"/>
              </a:tabLst>
            </a:pPr>
            <a:r>
              <a:rPr lang="en-US" sz="2400" dirty="0">
                <a:solidFill>
                  <a:schemeClr val="bg1"/>
                </a:solidFill>
                <a:latin typeface="AvenirNextforSAS" panose="020B0503020202020204" pitchFamily="34" charset="0"/>
              </a:rPr>
              <a:t>Monitor your online accounts</a:t>
            </a:r>
          </a:p>
          <a:p>
            <a:pPr>
              <a:spcAft>
                <a:spcPts val="600"/>
              </a:spcAft>
              <a:buClr>
                <a:schemeClr val="accent3"/>
              </a:buClr>
              <a:tabLst>
                <a:tab pos="3087688" algn="l"/>
                <a:tab pos="3146425" algn="l"/>
              </a:tabLst>
            </a:pPr>
            <a:r>
              <a:rPr lang="en-US" sz="2400" dirty="0">
                <a:solidFill>
                  <a:schemeClr val="bg1"/>
                </a:solidFill>
                <a:latin typeface="AvenirNextforSAS" panose="020B0503020202020204" pitchFamily="34" charset="0"/>
              </a:rPr>
              <a:t>Pay back money you owe</a:t>
            </a:r>
          </a:p>
          <a:p>
            <a:pPr>
              <a:spcAft>
                <a:spcPts val="600"/>
              </a:spcAft>
              <a:buClr>
                <a:schemeClr val="accent3"/>
              </a:buClr>
              <a:tabLst>
                <a:tab pos="3087688" algn="l"/>
                <a:tab pos="3146425" algn="l"/>
              </a:tabLst>
            </a:pPr>
            <a:r>
              <a:rPr lang="en-US" sz="2400" dirty="0">
                <a:solidFill>
                  <a:schemeClr val="bg1"/>
                </a:solidFill>
                <a:latin typeface="AvenirNextforSAS" panose="020B0503020202020204" pitchFamily="34" charset="0"/>
              </a:rPr>
              <a:t>Oversee and help with investment decisions</a:t>
            </a:r>
          </a:p>
        </p:txBody>
      </p:sp>
      <p:sp>
        <p:nvSpPr>
          <p:cNvPr id="9" name="Content Placeholder 1"/>
          <p:cNvSpPr txBox="1">
            <a:spLocks/>
          </p:cNvSpPr>
          <p:nvPr/>
        </p:nvSpPr>
        <p:spPr>
          <a:xfrm>
            <a:off x="6105831" y="1643435"/>
            <a:ext cx="5247969" cy="3760892"/>
          </a:xfrm>
          <a:prstGeom prst="roundRect">
            <a:avLst/>
          </a:prstGeom>
          <a:solidFill>
            <a:srgbClr val="0D9748"/>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Clr>
                <a:schemeClr val="accent3"/>
              </a:buClr>
            </a:pPr>
            <a:r>
              <a:rPr lang="en-US" sz="2400" dirty="0">
                <a:solidFill>
                  <a:schemeClr val="bg1"/>
                </a:solidFill>
                <a:latin typeface="AvenirNextforSAS" panose="020B0503020202020204" pitchFamily="34" charset="0"/>
              </a:rPr>
              <a:t>Navigate insurance policies and filing claims</a:t>
            </a:r>
          </a:p>
          <a:p>
            <a:pPr>
              <a:spcAft>
                <a:spcPts val="600"/>
              </a:spcAft>
              <a:buClr>
                <a:schemeClr val="accent3"/>
              </a:buClr>
            </a:pPr>
            <a:r>
              <a:rPr lang="en-US" sz="2400" dirty="0">
                <a:solidFill>
                  <a:schemeClr val="bg1"/>
                </a:solidFill>
                <a:latin typeface="AvenirNextforSAS" panose="020B0503020202020204" pitchFamily="34" charset="0"/>
              </a:rPr>
              <a:t>File and pay your taxes</a:t>
            </a:r>
          </a:p>
          <a:p>
            <a:pPr>
              <a:spcAft>
                <a:spcPts val="600"/>
              </a:spcAft>
              <a:buClr>
                <a:schemeClr val="accent3"/>
              </a:buClr>
            </a:pPr>
            <a:r>
              <a:rPr lang="en-US" sz="2400" dirty="0">
                <a:solidFill>
                  <a:schemeClr val="bg1"/>
                </a:solidFill>
                <a:latin typeface="AvenirNextforSAS" panose="020B0503020202020204" pitchFamily="34" charset="0"/>
              </a:rPr>
              <a:t>Manage your property</a:t>
            </a:r>
          </a:p>
          <a:p>
            <a:pPr>
              <a:spcAft>
                <a:spcPts val="600"/>
              </a:spcAft>
              <a:buClr>
                <a:schemeClr val="accent3"/>
              </a:buClr>
            </a:pPr>
            <a:r>
              <a:rPr lang="en-US" sz="2400" dirty="0">
                <a:solidFill>
                  <a:schemeClr val="bg1"/>
                </a:solidFill>
                <a:latin typeface="AvenirNextforSAS" panose="020B0503020202020204" pitchFamily="34" charset="0"/>
              </a:rPr>
              <a:t>Apply for public benefits</a:t>
            </a:r>
          </a:p>
          <a:p>
            <a:pPr>
              <a:spcAft>
                <a:spcPts val="600"/>
              </a:spcAft>
              <a:buClr>
                <a:schemeClr val="accent3"/>
              </a:buClr>
            </a:pPr>
            <a:r>
              <a:rPr lang="en-US" sz="2400" dirty="0">
                <a:solidFill>
                  <a:schemeClr val="bg1"/>
                </a:solidFill>
                <a:latin typeface="AvenirNextforSAS" panose="020B0503020202020204" pitchFamily="34" charset="0"/>
              </a:rPr>
              <a:t>Donate to charitable causes that matter to you</a:t>
            </a:r>
          </a:p>
        </p:txBody>
      </p:sp>
    </p:spTree>
    <p:extLst>
      <p:ext uri="{BB962C8B-B14F-4D97-AF65-F5344CB8AC3E}">
        <p14:creationId xmlns:p14="http://schemas.microsoft.com/office/powerpoint/2010/main" val="3170680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ext, display&#10;&#10;Description automatically generated">
            <a:extLst>
              <a:ext uri="{FF2B5EF4-FFF2-40B4-BE49-F238E27FC236}">
                <a16:creationId xmlns:a16="http://schemas.microsoft.com/office/drawing/2014/main" id="{2C4068A7-EF08-3F47-92EA-4A6599A702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9077" y="-2276109"/>
            <a:ext cx="17130048" cy="12212962"/>
          </a:xfrm>
          <a:prstGeom prst="rect">
            <a:avLst/>
          </a:prstGeom>
        </p:spPr>
      </p:pic>
      <p:sp>
        <p:nvSpPr>
          <p:cNvPr id="9" name="Rectangle 8">
            <a:extLst>
              <a:ext uri="{FF2B5EF4-FFF2-40B4-BE49-F238E27FC236}">
                <a16:creationId xmlns:a16="http://schemas.microsoft.com/office/drawing/2014/main" id="{3FC72AFA-B582-2340-8305-1ACE68CB941E}"/>
              </a:ext>
            </a:extLst>
          </p:cNvPr>
          <p:cNvSpPr/>
          <p:nvPr/>
        </p:nvSpPr>
        <p:spPr>
          <a:xfrm>
            <a:off x="-2648341" y="1085449"/>
            <a:ext cx="13444161" cy="4881110"/>
          </a:xfrm>
          <a:prstGeom prst="rect">
            <a:avLst/>
          </a:prstGeom>
          <a:solidFill>
            <a:srgbClr val="1F5F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9C49486-48B7-874E-8169-6CB675F8131A}"/>
              </a:ext>
            </a:extLst>
          </p:cNvPr>
          <p:cNvSpPr txBox="1"/>
          <p:nvPr/>
        </p:nvSpPr>
        <p:spPr>
          <a:xfrm>
            <a:off x="16940463" y="5823284"/>
            <a:ext cx="184731" cy="369332"/>
          </a:xfrm>
          <a:prstGeom prst="rect">
            <a:avLst/>
          </a:prstGeom>
          <a:noFill/>
        </p:spPr>
        <p:txBody>
          <a:bodyPr wrap="none" rtlCol="0">
            <a:spAutoFit/>
          </a:bodyPr>
          <a:lstStyle/>
          <a:p>
            <a:endParaRPr lang="en-US" dirty="0"/>
          </a:p>
        </p:txBody>
      </p:sp>
      <p:sp>
        <p:nvSpPr>
          <p:cNvPr id="11" name="Title 4">
            <a:extLst>
              <a:ext uri="{FF2B5EF4-FFF2-40B4-BE49-F238E27FC236}">
                <a16:creationId xmlns:a16="http://schemas.microsoft.com/office/drawing/2014/main" id="{8E01CE1B-6B2F-F64A-A568-50DE05B91BBE}"/>
              </a:ext>
            </a:extLst>
          </p:cNvPr>
          <p:cNvSpPr>
            <a:spLocks noGrp="1"/>
          </p:cNvSpPr>
          <p:nvPr>
            <p:ph type="title"/>
          </p:nvPr>
        </p:nvSpPr>
        <p:spPr>
          <a:xfrm>
            <a:off x="856714" y="1941463"/>
            <a:ext cx="7460626" cy="648515"/>
          </a:xfrm>
        </p:spPr>
        <p:txBody>
          <a:bodyPr>
            <a:normAutofit/>
          </a:bodyPr>
          <a:lstStyle/>
          <a:p>
            <a:r>
              <a:rPr lang="en-US" sz="3200" b="1" dirty="0">
                <a:solidFill>
                  <a:schemeClr val="bg1"/>
                </a:solidFill>
                <a:latin typeface="AvenirNextforSAS" panose="020B0503020202020204" pitchFamily="34" charset="0"/>
              </a:rPr>
              <a:t>SECTION 1</a:t>
            </a:r>
          </a:p>
        </p:txBody>
      </p:sp>
      <p:sp>
        <p:nvSpPr>
          <p:cNvPr id="12" name="Title 4">
            <a:extLst>
              <a:ext uri="{FF2B5EF4-FFF2-40B4-BE49-F238E27FC236}">
                <a16:creationId xmlns:a16="http://schemas.microsoft.com/office/drawing/2014/main" id="{8C97E4D1-1C37-084E-8023-C1BE85588BE9}"/>
              </a:ext>
            </a:extLst>
          </p:cNvPr>
          <p:cNvSpPr txBox="1">
            <a:spLocks/>
          </p:cNvSpPr>
          <p:nvPr/>
        </p:nvSpPr>
        <p:spPr>
          <a:xfrm>
            <a:off x="856713" y="2744208"/>
            <a:ext cx="9634823" cy="322235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b="1" dirty="0">
                <a:solidFill>
                  <a:schemeClr val="bg1"/>
                </a:solidFill>
                <a:latin typeface="AvenirNextforSAS" panose="020B0503020202020204" pitchFamily="34" charset="0"/>
              </a:rPr>
              <a:t>Overview</a:t>
            </a:r>
          </a:p>
        </p:txBody>
      </p:sp>
    </p:spTree>
    <p:extLst>
      <p:ext uri="{BB962C8B-B14F-4D97-AF65-F5344CB8AC3E}">
        <p14:creationId xmlns:p14="http://schemas.microsoft.com/office/powerpoint/2010/main" val="1239158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7285019" cy="761893"/>
          </a:xfrm>
        </p:spPr>
        <p:txBody>
          <a:bodyPr anchor="t">
            <a:normAutofit/>
          </a:bodyPr>
          <a:lstStyle/>
          <a:p>
            <a:pPr>
              <a:tabLst>
                <a:tab pos="4335463" algn="l"/>
              </a:tabLst>
            </a:pPr>
            <a:r>
              <a:rPr lang="en-US" sz="3200" b="1" dirty="0">
                <a:solidFill>
                  <a:srgbClr val="1F5FAC"/>
                </a:solidFill>
                <a:latin typeface="AvenirNextforSAS" panose="020B0503020202020204" pitchFamily="34" charset="0"/>
              </a:rPr>
              <a:t>Activity: Group response</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1"/>
          <p:cNvSpPr txBox="1">
            <a:spLocks/>
          </p:cNvSpPr>
          <p:nvPr/>
        </p:nvSpPr>
        <p:spPr>
          <a:xfrm>
            <a:off x="4808370" y="2184461"/>
            <a:ext cx="5349240" cy="39243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Clr>
                <a:schemeClr val="accent3"/>
              </a:buClr>
              <a:buNone/>
            </a:pPr>
            <a:r>
              <a:rPr lang="en-US" sz="3200" b="1" dirty="0">
                <a:solidFill>
                  <a:srgbClr val="0D9748"/>
                </a:solidFill>
                <a:latin typeface="AvenirNextforSAS" panose="020B0503020202020204" pitchFamily="34" charset="0"/>
              </a:rPr>
              <a:t>It’s a big role, so you want to pick the right person…</a:t>
            </a:r>
          </a:p>
          <a:p>
            <a:pPr marL="0" indent="0">
              <a:spcAft>
                <a:spcPts val="600"/>
              </a:spcAft>
              <a:buClr>
                <a:schemeClr val="accent3"/>
              </a:buClr>
              <a:buNone/>
            </a:pPr>
            <a:r>
              <a:rPr lang="en-US" sz="3200" dirty="0">
                <a:latin typeface="AvenirNextforSAS" panose="020B0503020202020204" pitchFamily="34" charset="0"/>
              </a:rPr>
              <a:t>What qualities should you look for in a financial advocate?</a:t>
            </a:r>
          </a:p>
        </p:txBody>
      </p:sp>
      <p:sp>
        <p:nvSpPr>
          <p:cNvPr id="2" name="Oval 1">
            <a:extLst>
              <a:ext uri="{FF2B5EF4-FFF2-40B4-BE49-F238E27FC236}">
                <a16:creationId xmlns:a16="http://schemas.microsoft.com/office/drawing/2014/main" id="{3C33CBAB-D404-BD81-26AA-DE0A5EC0AADD}"/>
              </a:ext>
            </a:extLst>
          </p:cNvPr>
          <p:cNvSpPr/>
          <p:nvPr/>
        </p:nvSpPr>
        <p:spPr>
          <a:xfrm>
            <a:off x="838200" y="1554480"/>
            <a:ext cx="3276600" cy="3276600"/>
          </a:xfrm>
          <a:prstGeom prst="ellipse">
            <a:avLst/>
          </a:prstGeom>
          <a:solidFill>
            <a:srgbClr val="009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4">
            <a:extLst>
              <a:ext uri="{FF2B5EF4-FFF2-40B4-BE49-F238E27FC236}">
                <a16:creationId xmlns:a16="http://schemas.microsoft.com/office/drawing/2014/main" id="{CC4C3D3E-DCEB-B28A-23FE-22D51AD4E020}"/>
              </a:ext>
            </a:extLst>
          </p:cNvPr>
          <p:cNvSpPr txBox="1">
            <a:spLocks/>
          </p:cNvSpPr>
          <p:nvPr/>
        </p:nvSpPr>
        <p:spPr>
          <a:xfrm>
            <a:off x="1531770" y="1588298"/>
            <a:ext cx="1965960" cy="303968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4335463" algn="l"/>
              </a:tabLst>
            </a:pPr>
            <a:r>
              <a:rPr lang="en-US" sz="24500" b="1" dirty="0">
                <a:solidFill>
                  <a:schemeClr val="bg1"/>
                </a:solidFill>
                <a:latin typeface="AvenirNextforSAS" panose="020B0503020202020204" pitchFamily="34" charset="0"/>
              </a:rPr>
              <a:t>?</a:t>
            </a:r>
          </a:p>
        </p:txBody>
      </p:sp>
    </p:spTree>
    <p:extLst>
      <p:ext uri="{BB962C8B-B14F-4D97-AF65-F5344CB8AC3E}">
        <p14:creationId xmlns:p14="http://schemas.microsoft.com/office/powerpoint/2010/main" val="3445592992"/>
      </p:ext>
    </p:extLst>
  </p:cSld>
  <p:clrMapOvr>
    <a:masterClrMapping/>
  </p:clrMapOvr>
  <p:extLst>
    <p:ext uri="{6950BFC3-D8DA-4A85-94F7-54DA5524770B}">
      <p188:commentRel xmlns:p188="http://schemas.microsoft.com/office/powerpoint/2018/8/main" xmlns=""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30E5990D-8A33-7AC4-3324-672EBF3B55AE}"/>
              </a:ext>
            </a:extLst>
          </p:cNvPr>
          <p:cNvSpPr/>
          <p:nvPr/>
        </p:nvSpPr>
        <p:spPr>
          <a:xfrm>
            <a:off x="1636502" y="1238743"/>
            <a:ext cx="10104120" cy="4217080"/>
          </a:xfrm>
          <a:prstGeom prst="roundRect">
            <a:avLst/>
          </a:prstGeom>
          <a:solidFill>
            <a:srgbClr val="00943A">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838200" y="431227"/>
            <a:ext cx="7285019" cy="761893"/>
          </a:xfrm>
        </p:spPr>
        <p:txBody>
          <a:bodyPr anchor="t">
            <a:normAutofit/>
          </a:bodyPr>
          <a:lstStyle/>
          <a:p>
            <a:pPr>
              <a:tabLst>
                <a:tab pos="4335463" algn="l"/>
              </a:tabLst>
            </a:pPr>
            <a:r>
              <a:rPr lang="en-US" sz="3200" b="1" dirty="0">
                <a:solidFill>
                  <a:srgbClr val="1F5FAC"/>
                </a:solidFill>
                <a:latin typeface="AvenirNextforSAS" panose="020B0503020202020204" pitchFamily="34" charset="0"/>
              </a:rPr>
              <a:t>Activity: Group response</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1"/>
          <p:cNvSpPr txBox="1">
            <a:spLocks/>
          </p:cNvSpPr>
          <p:nvPr/>
        </p:nvSpPr>
        <p:spPr>
          <a:xfrm>
            <a:off x="3361944" y="2027026"/>
            <a:ext cx="3659801" cy="34978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latin typeface="AvenirNextforSAS" panose="020B0503020202020204" pitchFamily="34" charset="0"/>
              </a:rPr>
              <a:t>Trustworthy</a:t>
            </a:r>
          </a:p>
          <a:p>
            <a:r>
              <a:rPr lang="en-US" sz="2600" dirty="0">
                <a:latin typeface="AvenirNextforSAS" panose="020B0503020202020204" pitchFamily="34" charset="0"/>
              </a:rPr>
              <a:t>Organized</a:t>
            </a:r>
          </a:p>
          <a:p>
            <a:r>
              <a:rPr lang="en-US" sz="2600" dirty="0">
                <a:latin typeface="AvenirNextforSAS" panose="020B0503020202020204" pitchFamily="34" charset="0"/>
              </a:rPr>
              <a:t>Understands your needs and what is important to you</a:t>
            </a:r>
          </a:p>
          <a:p>
            <a:r>
              <a:rPr lang="en-US" sz="2600" dirty="0">
                <a:latin typeface="AvenirNextforSAS" panose="020B0503020202020204" pitchFamily="34" charset="0"/>
              </a:rPr>
              <a:t>Reliable</a:t>
            </a:r>
          </a:p>
          <a:p>
            <a:r>
              <a:rPr lang="en-US" sz="2600" dirty="0">
                <a:latin typeface="AvenirNextforSAS" panose="020B0503020202020204" pitchFamily="34" charset="0"/>
              </a:rPr>
              <a:t>Available to help</a:t>
            </a:r>
          </a:p>
        </p:txBody>
      </p:sp>
      <p:sp>
        <p:nvSpPr>
          <p:cNvPr id="2" name="Oval 1">
            <a:extLst>
              <a:ext uri="{FF2B5EF4-FFF2-40B4-BE49-F238E27FC236}">
                <a16:creationId xmlns:a16="http://schemas.microsoft.com/office/drawing/2014/main" id="{3C33CBAB-D404-BD81-26AA-DE0A5EC0AADD}"/>
              </a:ext>
            </a:extLst>
          </p:cNvPr>
          <p:cNvSpPr/>
          <p:nvPr/>
        </p:nvSpPr>
        <p:spPr>
          <a:xfrm>
            <a:off x="838200" y="2179523"/>
            <a:ext cx="2103120" cy="2103120"/>
          </a:xfrm>
          <a:prstGeom prst="ellipse">
            <a:avLst/>
          </a:prstGeom>
          <a:solidFill>
            <a:srgbClr val="009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1">
            <a:extLst>
              <a:ext uri="{FF2B5EF4-FFF2-40B4-BE49-F238E27FC236}">
                <a16:creationId xmlns:a16="http://schemas.microsoft.com/office/drawing/2014/main" id="{00035399-D676-CF23-578F-5C7763551D55}"/>
              </a:ext>
            </a:extLst>
          </p:cNvPr>
          <p:cNvSpPr txBox="1">
            <a:spLocks/>
          </p:cNvSpPr>
          <p:nvPr/>
        </p:nvSpPr>
        <p:spPr>
          <a:xfrm>
            <a:off x="7735823" y="2027026"/>
            <a:ext cx="3659801" cy="34978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latin typeface="AvenirNextforSAS" panose="020B0503020202020204" pitchFamily="34" charset="0"/>
              </a:rPr>
              <a:t>Smart decision-maker</a:t>
            </a:r>
          </a:p>
          <a:p>
            <a:r>
              <a:rPr lang="en-US" sz="2600" dirty="0">
                <a:latin typeface="AvenirNextforSAS" panose="020B0503020202020204" pitchFamily="34" charset="0"/>
              </a:rPr>
              <a:t>Good communicator</a:t>
            </a:r>
          </a:p>
          <a:p>
            <a:r>
              <a:rPr lang="en-US" sz="2600" dirty="0">
                <a:latin typeface="AvenirNextforSAS" panose="020B0503020202020204" pitchFamily="34" charset="0"/>
              </a:rPr>
              <a:t>Good listener</a:t>
            </a:r>
          </a:p>
          <a:p>
            <a:r>
              <a:rPr lang="en-US" sz="2600" dirty="0">
                <a:latin typeface="AvenirNextforSAS" panose="020B0503020202020204" pitchFamily="34" charset="0"/>
              </a:rPr>
              <a:t>Puts your needs first</a:t>
            </a:r>
          </a:p>
          <a:p>
            <a:r>
              <a:rPr lang="en-US" sz="2600" dirty="0">
                <a:latin typeface="AvenirNextforSAS" panose="020B0503020202020204" pitchFamily="34" charset="0"/>
              </a:rPr>
              <a:t>Financially savvy</a:t>
            </a:r>
          </a:p>
        </p:txBody>
      </p:sp>
      <p:sp>
        <p:nvSpPr>
          <p:cNvPr id="11" name="Content Placeholder 1">
            <a:extLst>
              <a:ext uri="{FF2B5EF4-FFF2-40B4-BE49-F238E27FC236}">
                <a16:creationId xmlns:a16="http://schemas.microsoft.com/office/drawing/2014/main" id="{E59A8469-09EF-8590-4E8E-7FC9FBF77EFA}"/>
              </a:ext>
            </a:extLst>
          </p:cNvPr>
          <p:cNvSpPr txBox="1">
            <a:spLocks/>
          </p:cNvSpPr>
          <p:nvPr/>
        </p:nvSpPr>
        <p:spPr>
          <a:xfrm>
            <a:off x="3361945" y="1543438"/>
            <a:ext cx="7591720" cy="6360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943A"/>
                </a:solidFill>
              </a:rPr>
              <a:t>Look for these positive qualities</a:t>
            </a:r>
            <a:endParaRPr lang="en-US" dirty="0">
              <a:solidFill>
                <a:srgbClr val="00943A"/>
              </a:solidFill>
            </a:endParaRPr>
          </a:p>
        </p:txBody>
      </p:sp>
      <p:pic>
        <p:nvPicPr>
          <p:cNvPr id="13" name="Picture 12" descr="Icon&#10;&#10;Description automatically generated">
            <a:extLst>
              <a:ext uri="{FF2B5EF4-FFF2-40B4-BE49-F238E27FC236}">
                <a16:creationId xmlns:a16="http://schemas.microsoft.com/office/drawing/2014/main" id="{A6AA5050-B873-9B3C-09B1-D24BDB733F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976" y="2443003"/>
            <a:ext cx="1504360" cy="1504360"/>
          </a:xfrm>
          <a:prstGeom prst="rect">
            <a:avLst/>
          </a:prstGeom>
        </p:spPr>
      </p:pic>
    </p:spTree>
    <p:extLst>
      <p:ext uri="{BB962C8B-B14F-4D97-AF65-F5344CB8AC3E}">
        <p14:creationId xmlns:p14="http://schemas.microsoft.com/office/powerpoint/2010/main" val="4078867467"/>
      </p:ext>
    </p:extLst>
  </p:cSld>
  <p:clrMapOvr>
    <a:masterClrMapping/>
  </p:clrMapOvr>
  <p:extLst>
    <p:ext uri="{6950BFC3-D8DA-4A85-94F7-54DA5524770B}">
      <p188:commentRel xmlns:p188="http://schemas.microsoft.com/office/powerpoint/2018/8/main" xmlns="" r:id="rId4"/>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7285019" cy="761893"/>
          </a:xfrm>
        </p:spPr>
        <p:txBody>
          <a:bodyPr anchor="t">
            <a:normAutofit/>
          </a:bodyPr>
          <a:lstStyle/>
          <a:p>
            <a:pPr>
              <a:tabLst>
                <a:tab pos="4335463" algn="l"/>
              </a:tabLst>
            </a:pPr>
            <a:r>
              <a:rPr lang="en-US" sz="3200" b="1" dirty="0">
                <a:solidFill>
                  <a:srgbClr val="1F5FAC"/>
                </a:solidFill>
                <a:latin typeface="AvenirNextforSAS" panose="020B0503020202020204" pitchFamily="34" charset="0"/>
              </a:rPr>
              <a:t>Activity: Group response</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1"/>
          <p:cNvSpPr txBox="1">
            <a:spLocks/>
          </p:cNvSpPr>
          <p:nvPr/>
        </p:nvSpPr>
        <p:spPr>
          <a:xfrm>
            <a:off x="4808370" y="2089946"/>
            <a:ext cx="5349240" cy="39243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Clr>
                <a:schemeClr val="accent3"/>
              </a:buClr>
              <a:buNone/>
            </a:pPr>
            <a:r>
              <a:rPr lang="en-US" sz="3200" b="1" dirty="0">
                <a:solidFill>
                  <a:srgbClr val="FF6B12"/>
                </a:solidFill>
                <a:latin typeface="AvenirNextforSAS" panose="020B0503020202020204" pitchFamily="34" charset="0"/>
              </a:rPr>
              <a:t>It’s a big role, so you want to pick the right person…</a:t>
            </a:r>
          </a:p>
          <a:p>
            <a:pPr marL="0" indent="0">
              <a:spcAft>
                <a:spcPts val="600"/>
              </a:spcAft>
              <a:buClr>
                <a:schemeClr val="accent3"/>
              </a:buClr>
              <a:buNone/>
            </a:pPr>
            <a:r>
              <a:rPr lang="en-US" sz="3200" dirty="0">
                <a:latin typeface="AvenirNextforSAS" panose="020B0503020202020204" pitchFamily="34" charset="0"/>
              </a:rPr>
              <a:t>What qualities should you </a:t>
            </a:r>
            <a:r>
              <a:rPr lang="en-US" sz="3200" b="1" dirty="0">
                <a:latin typeface="AvenirNextforSAS" panose="020B0503020202020204" pitchFamily="34" charset="0"/>
              </a:rPr>
              <a:t>avoid</a:t>
            </a:r>
            <a:r>
              <a:rPr lang="en-US" sz="3200" dirty="0">
                <a:latin typeface="AvenirNextforSAS" panose="020B0503020202020204" pitchFamily="34" charset="0"/>
              </a:rPr>
              <a:t> in a financial advocate?</a:t>
            </a:r>
          </a:p>
        </p:txBody>
      </p:sp>
      <p:sp>
        <p:nvSpPr>
          <p:cNvPr id="2" name="Oval 1">
            <a:extLst>
              <a:ext uri="{FF2B5EF4-FFF2-40B4-BE49-F238E27FC236}">
                <a16:creationId xmlns:a16="http://schemas.microsoft.com/office/drawing/2014/main" id="{3C33CBAB-D404-BD81-26AA-DE0A5EC0AADD}"/>
              </a:ext>
            </a:extLst>
          </p:cNvPr>
          <p:cNvSpPr/>
          <p:nvPr/>
        </p:nvSpPr>
        <p:spPr>
          <a:xfrm>
            <a:off x="838200" y="1554480"/>
            <a:ext cx="3276600" cy="3276600"/>
          </a:xfrm>
          <a:prstGeom prst="ellipse">
            <a:avLst/>
          </a:prstGeom>
          <a:solidFill>
            <a:srgbClr val="FF6B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4">
            <a:extLst>
              <a:ext uri="{FF2B5EF4-FFF2-40B4-BE49-F238E27FC236}">
                <a16:creationId xmlns:a16="http://schemas.microsoft.com/office/drawing/2014/main" id="{CC4C3D3E-DCEB-B28A-23FE-22D51AD4E020}"/>
              </a:ext>
            </a:extLst>
          </p:cNvPr>
          <p:cNvSpPr txBox="1">
            <a:spLocks/>
          </p:cNvSpPr>
          <p:nvPr/>
        </p:nvSpPr>
        <p:spPr>
          <a:xfrm>
            <a:off x="1531770" y="1588298"/>
            <a:ext cx="1965960" cy="303968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4335463" algn="l"/>
              </a:tabLst>
            </a:pPr>
            <a:r>
              <a:rPr lang="en-US" sz="24500" b="1" dirty="0">
                <a:solidFill>
                  <a:schemeClr val="bg1"/>
                </a:solidFill>
                <a:latin typeface="AvenirNextforSAS" panose="020B0503020202020204" pitchFamily="34" charset="0"/>
              </a:rPr>
              <a:t>?</a:t>
            </a:r>
          </a:p>
        </p:txBody>
      </p:sp>
    </p:spTree>
    <p:extLst>
      <p:ext uri="{BB962C8B-B14F-4D97-AF65-F5344CB8AC3E}">
        <p14:creationId xmlns:p14="http://schemas.microsoft.com/office/powerpoint/2010/main" val="2648072028"/>
      </p:ext>
    </p:extLst>
  </p:cSld>
  <p:clrMapOvr>
    <a:masterClrMapping/>
  </p:clrMapOvr>
  <p:extLst>
    <p:ext uri="{6950BFC3-D8DA-4A85-94F7-54DA5524770B}">
      <p188:commentRel xmlns:p188="http://schemas.microsoft.com/office/powerpoint/2018/8/main" xmlns=""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5DAFF886-3C1C-3841-7071-0A0FBA09D20F}"/>
              </a:ext>
            </a:extLst>
          </p:cNvPr>
          <p:cNvSpPr/>
          <p:nvPr/>
        </p:nvSpPr>
        <p:spPr>
          <a:xfrm>
            <a:off x="1636502" y="1238743"/>
            <a:ext cx="10104120" cy="4217080"/>
          </a:xfrm>
          <a:prstGeom prst="roundRect">
            <a:avLst/>
          </a:prstGeom>
          <a:solidFill>
            <a:srgbClr val="FF6B12">
              <a:alpha val="1383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838200" y="431227"/>
            <a:ext cx="7285019" cy="761893"/>
          </a:xfrm>
        </p:spPr>
        <p:txBody>
          <a:bodyPr anchor="t">
            <a:normAutofit/>
          </a:bodyPr>
          <a:lstStyle/>
          <a:p>
            <a:pPr>
              <a:tabLst>
                <a:tab pos="4335463" algn="l"/>
              </a:tabLst>
            </a:pPr>
            <a:r>
              <a:rPr lang="en-US" sz="3200" b="1" dirty="0">
                <a:solidFill>
                  <a:srgbClr val="1F5FAC"/>
                </a:solidFill>
                <a:latin typeface="AvenirNextforSAS" panose="020B0503020202020204" pitchFamily="34" charset="0"/>
              </a:rPr>
              <a:t>Activity: Group response</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3C33CBAB-D404-BD81-26AA-DE0A5EC0AADD}"/>
              </a:ext>
            </a:extLst>
          </p:cNvPr>
          <p:cNvSpPr/>
          <p:nvPr/>
        </p:nvSpPr>
        <p:spPr>
          <a:xfrm>
            <a:off x="807421" y="2225146"/>
            <a:ext cx="2103120" cy="2103120"/>
          </a:xfrm>
          <a:prstGeom prst="ellipse">
            <a:avLst/>
          </a:prstGeom>
          <a:solidFill>
            <a:srgbClr val="FF6B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1">
            <a:extLst>
              <a:ext uri="{FF2B5EF4-FFF2-40B4-BE49-F238E27FC236}">
                <a16:creationId xmlns:a16="http://schemas.microsoft.com/office/drawing/2014/main" id="{E59A8469-09EF-8590-4E8E-7FC9FBF77EFA}"/>
              </a:ext>
            </a:extLst>
          </p:cNvPr>
          <p:cNvSpPr txBox="1">
            <a:spLocks/>
          </p:cNvSpPr>
          <p:nvPr/>
        </p:nvSpPr>
        <p:spPr>
          <a:xfrm>
            <a:off x="3361945" y="1589061"/>
            <a:ext cx="7591720" cy="6360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FF6B12"/>
                </a:solidFill>
              </a:rPr>
              <a:t>Avoid these characteristics</a:t>
            </a:r>
            <a:endParaRPr lang="en-US" dirty="0">
              <a:solidFill>
                <a:srgbClr val="FF6B12"/>
              </a:solidFill>
            </a:endParaRPr>
          </a:p>
        </p:txBody>
      </p:sp>
      <p:pic>
        <p:nvPicPr>
          <p:cNvPr id="12" name="Picture 11" descr="Icon&#10;&#10;Description automatically generated">
            <a:extLst>
              <a:ext uri="{FF2B5EF4-FFF2-40B4-BE49-F238E27FC236}">
                <a16:creationId xmlns:a16="http://schemas.microsoft.com/office/drawing/2014/main" id="{0609EF02-80B0-E3AE-C8CF-047FF93CD5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893" y="2488626"/>
            <a:ext cx="1504360" cy="1504360"/>
          </a:xfrm>
          <a:prstGeom prst="rect">
            <a:avLst/>
          </a:prstGeom>
        </p:spPr>
      </p:pic>
      <p:sp>
        <p:nvSpPr>
          <p:cNvPr id="13" name="Content Placeholder 1">
            <a:extLst>
              <a:ext uri="{FF2B5EF4-FFF2-40B4-BE49-F238E27FC236}">
                <a16:creationId xmlns:a16="http://schemas.microsoft.com/office/drawing/2014/main" id="{00035399-D676-CF23-578F-5C7763551D55}"/>
              </a:ext>
            </a:extLst>
          </p:cNvPr>
          <p:cNvSpPr txBox="1">
            <a:spLocks/>
          </p:cNvSpPr>
          <p:nvPr/>
        </p:nvSpPr>
        <p:spPr>
          <a:xfrm>
            <a:off x="7735823" y="2138815"/>
            <a:ext cx="3659801" cy="34978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latin typeface="AvenirNextforSAS" panose="020B0503020202020204" pitchFamily="34" charset="0"/>
              </a:rPr>
              <a:t>Likes to gamble</a:t>
            </a:r>
          </a:p>
          <a:p>
            <a:r>
              <a:rPr lang="en-US" sz="2600" dirty="0">
                <a:latin typeface="AvenirNextforSAS" panose="020B0503020202020204" pitchFamily="34" charset="0"/>
              </a:rPr>
              <a:t>Owes money</a:t>
            </a:r>
          </a:p>
          <a:p>
            <a:r>
              <a:rPr lang="en-US" sz="2600" dirty="0">
                <a:latin typeface="AvenirNextforSAS" panose="020B0503020202020204" pitchFamily="34" charset="0"/>
              </a:rPr>
              <a:t>Has a strong sense of entitlement</a:t>
            </a:r>
          </a:p>
          <a:p>
            <a:r>
              <a:rPr lang="en-US" sz="2600" dirty="0">
                <a:latin typeface="AvenirNextforSAS" panose="020B0503020202020204" pitchFamily="34" charset="0"/>
              </a:rPr>
              <a:t>Doesn’t get along with the people who matter to you</a:t>
            </a:r>
          </a:p>
        </p:txBody>
      </p:sp>
      <p:sp>
        <p:nvSpPr>
          <p:cNvPr id="14" name="Content Placeholder 1"/>
          <p:cNvSpPr txBox="1">
            <a:spLocks/>
          </p:cNvSpPr>
          <p:nvPr/>
        </p:nvSpPr>
        <p:spPr>
          <a:xfrm>
            <a:off x="3361943" y="2138815"/>
            <a:ext cx="4203777" cy="34978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latin typeface="AvenirNextforSAS" panose="020B0503020202020204" pitchFamily="34" charset="0"/>
              </a:rPr>
              <a:t>Dishonest or secretive</a:t>
            </a:r>
          </a:p>
          <a:p>
            <a:r>
              <a:rPr lang="en-US" sz="2600" dirty="0">
                <a:latin typeface="AvenirNextforSAS" panose="020B0503020202020204" pitchFamily="34" charset="0"/>
              </a:rPr>
              <a:t>Doesn’t pay bills on time</a:t>
            </a:r>
          </a:p>
          <a:p>
            <a:r>
              <a:rPr lang="en-US" sz="2600" dirty="0">
                <a:latin typeface="AvenirNextforSAS" panose="020B0503020202020204" pitchFamily="34" charset="0"/>
              </a:rPr>
              <a:t>Faces personal legal or financial troubles</a:t>
            </a:r>
          </a:p>
          <a:p>
            <a:r>
              <a:rPr lang="en-US" sz="2600" dirty="0">
                <a:latin typeface="AvenirNextforSAS" panose="020B0503020202020204" pitchFamily="34" charset="0"/>
              </a:rPr>
              <a:t>Has a serious mental health or addiction issue(s)</a:t>
            </a:r>
          </a:p>
        </p:txBody>
      </p:sp>
    </p:spTree>
    <p:extLst>
      <p:ext uri="{BB962C8B-B14F-4D97-AF65-F5344CB8AC3E}">
        <p14:creationId xmlns:p14="http://schemas.microsoft.com/office/powerpoint/2010/main" val="3757854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dirty="0">
                <a:solidFill>
                  <a:srgbClr val="1F5FAC"/>
                </a:solidFill>
                <a:latin typeface="AvenirNextforSAS" panose="020B0503020202020204" pitchFamily="34" charset="0"/>
              </a:rPr>
              <a:t>Financial advocate myth busters</a:t>
            </a:r>
          </a:p>
        </p:txBody>
      </p:sp>
      <p:sp>
        <p:nvSpPr>
          <p:cNvPr id="8" name="Content Placeholder 1"/>
          <p:cNvSpPr txBox="1">
            <a:spLocks/>
          </p:cNvSpPr>
          <p:nvPr/>
        </p:nvSpPr>
        <p:spPr>
          <a:xfrm>
            <a:off x="838200" y="1903989"/>
            <a:ext cx="10873154" cy="3760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Clr>
                <a:schemeClr val="accent3"/>
              </a:buClr>
              <a:buNone/>
            </a:pPr>
            <a:endParaRPr lang="en-US" dirty="0">
              <a:latin typeface="AvenirNextforSAS" panose="020B0503020202020204" pitchFamily="34" charset="0"/>
            </a:endParaRP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1"/>
          <p:cNvSpPr txBox="1">
            <a:spLocks/>
          </p:cNvSpPr>
          <p:nvPr/>
        </p:nvSpPr>
        <p:spPr>
          <a:xfrm>
            <a:off x="838200" y="1601081"/>
            <a:ext cx="7507784" cy="40552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Clr>
                <a:schemeClr val="accent3"/>
              </a:buClr>
              <a:buNone/>
            </a:pPr>
            <a:r>
              <a:rPr lang="en-US" b="1" dirty="0">
                <a:latin typeface="AvenirNextforSAS" panose="020B0503020202020204" pitchFamily="34" charset="0"/>
              </a:rPr>
              <a:t>Myth: </a:t>
            </a:r>
            <a:r>
              <a:rPr lang="en-US" dirty="0">
                <a:latin typeface="AvenirNextforSAS" panose="020B0503020202020204" pitchFamily="34" charset="0"/>
              </a:rPr>
              <a:t>“I can only pick ONE financial advocate.” </a:t>
            </a:r>
          </a:p>
          <a:p>
            <a:pPr marL="0" indent="0">
              <a:buNone/>
            </a:pPr>
            <a:r>
              <a:rPr lang="en-US" b="1" dirty="0">
                <a:latin typeface="AvenirNextforSAS" panose="020B0503020202020204" pitchFamily="34" charset="0"/>
              </a:rPr>
              <a:t>Reality: </a:t>
            </a:r>
            <a:r>
              <a:rPr lang="en-US" dirty="0">
                <a:latin typeface="AvenirNextforSAS" panose="020B0503020202020204" pitchFamily="34" charset="0"/>
              </a:rPr>
              <a:t>Actually, having an alternate financial advocate is a smart idea. Your alternate advocate can take over if your primary advocate becomes unavailable. Just don’t pick everyone in your family to avoid hurt feelings. Then no one will know who you really want to be in charge.</a:t>
            </a:r>
            <a:endParaRPr lang="en-US" b="1" dirty="0">
              <a:latin typeface="AvenirNextforSAS" panose="020B0503020202020204" pitchFamily="34" charset="0"/>
            </a:endParaRPr>
          </a:p>
        </p:txBody>
      </p:sp>
      <p:sp>
        <p:nvSpPr>
          <p:cNvPr id="11" name="Oval 10">
            <a:extLst>
              <a:ext uri="{FF2B5EF4-FFF2-40B4-BE49-F238E27FC236}">
                <a16:creationId xmlns:a16="http://schemas.microsoft.com/office/drawing/2014/main" id="{08309AF7-50EB-53A2-A0D0-06E3459571ED}"/>
              </a:ext>
            </a:extLst>
          </p:cNvPr>
          <p:cNvSpPr/>
          <p:nvPr/>
        </p:nvSpPr>
        <p:spPr>
          <a:xfrm>
            <a:off x="8822874" y="1966028"/>
            <a:ext cx="2385974" cy="2385974"/>
          </a:xfrm>
          <a:prstGeom prst="ellipse">
            <a:avLst/>
          </a:prstGeom>
          <a:solidFill>
            <a:srgbClr val="23A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9E165B6-811F-E625-9B3B-D5D85A5256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9467" y="2134324"/>
            <a:ext cx="2049381" cy="2049381"/>
          </a:xfrm>
          <a:prstGeom prst="rect">
            <a:avLst/>
          </a:prstGeom>
        </p:spPr>
      </p:pic>
    </p:spTree>
    <p:extLst>
      <p:ext uri="{BB962C8B-B14F-4D97-AF65-F5344CB8AC3E}">
        <p14:creationId xmlns:p14="http://schemas.microsoft.com/office/powerpoint/2010/main" val="320252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xmlns="" r:id="rId4"/>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dirty="0">
                <a:solidFill>
                  <a:srgbClr val="1F5FAC"/>
                </a:solidFill>
                <a:latin typeface="AvenirNextforSAS" panose="020B0503020202020204" pitchFamily="34" charset="0"/>
              </a:rPr>
              <a:t>Financial advocate myth busters</a:t>
            </a:r>
          </a:p>
        </p:txBody>
      </p:sp>
      <p:sp>
        <p:nvSpPr>
          <p:cNvPr id="8" name="Content Placeholder 1"/>
          <p:cNvSpPr txBox="1">
            <a:spLocks/>
          </p:cNvSpPr>
          <p:nvPr/>
        </p:nvSpPr>
        <p:spPr>
          <a:xfrm>
            <a:off x="838200" y="1903989"/>
            <a:ext cx="10873154" cy="3760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Clr>
                <a:schemeClr val="accent3"/>
              </a:buClr>
              <a:buNone/>
            </a:pPr>
            <a:endParaRPr lang="en-US" dirty="0">
              <a:latin typeface="AvenirNextforSAS" panose="020B0503020202020204" pitchFamily="34" charset="0"/>
            </a:endParaRP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1"/>
          <p:cNvSpPr txBox="1">
            <a:spLocks/>
          </p:cNvSpPr>
          <p:nvPr/>
        </p:nvSpPr>
        <p:spPr>
          <a:xfrm>
            <a:off x="910533" y="1444488"/>
            <a:ext cx="7409835" cy="399396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Clr>
                <a:schemeClr val="accent3"/>
              </a:buClr>
              <a:buNone/>
            </a:pPr>
            <a:r>
              <a:rPr lang="en-US" b="1" dirty="0">
                <a:latin typeface="AvenirNextforSAS" panose="020B0503020202020204" pitchFamily="34" charset="0"/>
              </a:rPr>
              <a:t>Myth: </a:t>
            </a:r>
            <a:r>
              <a:rPr lang="en-US" dirty="0">
                <a:latin typeface="AvenirNextforSAS" panose="020B0503020202020204" pitchFamily="34" charset="0"/>
              </a:rPr>
              <a:t>“I don’t need a financial advocate because my spouse will manage our money if anything happens to me.” </a:t>
            </a:r>
          </a:p>
          <a:p>
            <a:pPr marL="0" indent="0">
              <a:buNone/>
            </a:pPr>
            <a:r>
              <a:rPr lang="en-US" b="1" dirty="0">
                <a:latin typeface="AvenirNextforSAS" panose="020B0503020202020204" pitchFamily="34" charset="0"/>
              </a:rPr>
              <a:t>Reality: </a:t>
            </a:r>
            <a:r>
              <a:rPr lang="en-US" dirty="0">
                <a:latin typeface="AvenirNextforSAS" panose="020B0503020202020204" pitchFamily="34" charset="0"/>
              </a:rPr>
              <a:t>Although your spouse may be the best choice now, you may outlive them or they may not be able to help with your finances because of a serious health issue. This is why it is so important to choose an alternate financial advocate in addition to your spouse or partner. </a:t>
            </a:r>
            <a:endParaRPr lang="en-US" b="1" dirty="0">
              <a:latin typeface="AvenirNextforSAS" panose="020B0503020202020204" pitchFamily="34" charset="0"/>
            </a:endParaRPr>
          </a:p>
        </p:txBody>
      </p:sp>
      <p:sp>
        <p:nvSpPr>
          <p:cNvPr id="11" name="Oval 10">
            <a:extLst>
              <a:ext uri="{FF2B5EF4-FFF2-40B4-BE49-F238E27FC236}">
                <a16:creationId xmlns:a16="http://schemas.microsoft.com/office/drawing/2014/main" id="{4254DED4-5B1D-7D7C-4490-D052F7DFEF5D}"/>
              </a:ext>
            </a:extLst>
          </p:cNvPr>
          <p:cNvSpPr/>
          <p:nvPr/>
        </p:nvSpPr>
        <p:spPr>
          <a:xfrm>
            <a:off x="8822874" y="1966028"/>
            <a:ext cx="2385974" cy="2385974"/>
          </a:xfrm>
          <a:prstGeom prst="ellipse">
            <a:avLst/>
          </a:prstGeom>
          <a:solidFill>
            <a:srgbClr val="1F5F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7831788-3157-8394-E055-093AE3258D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9467" y="2134324"/>
            <a:ext cx="2049381" cy="2049381"/>
          </a:xfrm>
          <a:prstGeom prst="rect">
            <a:avLst/>
          </a:prstGeom>
        </p:spPr>
      </p:pic>
    </p:spTree>
    <p:extLst>
      <p:ext uri="{BB962C8B-B14F-4D97-AF65-F5344CB8AC3E}">
        <p14:creationId xmlns:p14="http://schemas.microsoft.com/office/powerpoint/2010/main" val="22367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dirty="0">
                <a:solidFill>
                  <a:srgbClr val="1F5FAC"/>
                </a:solidFill>
                <a:latin typeface="AvenirNextforSAS" panose="020B0503020202020204" pitchFamily="34" charset="0"/>
              </a:rPr>
              <a:t>Words of wisdom</a:t>
            </a:r>
          </a:p>
        </p:txBody>
      </p:sp>
      <p:sp>
        <p:nvSpPr>
          <p:cNvPr id="8" name="Content Placeholder 1"/>
          <p:cNvSpPr txBox="1">
            <a:spLocks/>
          </p:cNvSpPr>
          <p:nvPr/>
        </p:nvSpPr>
        <p:spPr>
          <a:xfrm>
            <a:off x="3877734" y="1202267"/>
            <a:ext cx="7761954" cy="416764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Aft>
                <a:spcPts val="600"/>
              </a:spcAft>
              <a:buClr>
                <a:schemeClr val="accent3"/>
              </a:buClr>
              <a:buFont typeface="+mj-lt"/>
              <a:buAutoNum type="arabicPeriod"/>
            </a:pPr>
            <a:r>
              <a:rPr lang="en-US" dirty="0">
                <a:latin typeface="AvenirNextforSAS" panose="020B0503020202020204" pitchFamily="34" charset="0"/>
              </a:rPr>
              <a:t>It is okay if you don’t know anyone who has all of the positive qualities. The most important things are that they are trustworthy, available, and will put your needs above their own.</a:t>
            </a:r>
            <a:endParaRPr lang="en-US" b="1" dirty="0">
              <a:latin typeface="AvenirNextforSAS" panose="020B0503020202020204" pitchFamily="34" charset="0"/>
            </a:endParaRPr>
          </a:p>
          <a:p>
            <a:pPr marL="457200" indent="-457200">
              <a:spcAft>
                <a:spcPts val="600"/>
              </a:spcAft>
              <a:buClr>
                <a:schemeClr val="accent3"/>
              </a:buClr>
              <a:buFont typeface="+mj-lt"/>
              <a:buAutoNum type="arabicPeriod"/>
            </a:pPr>
            <a:r>
              <a:rPr lang="en-US" dirty="0">
                <a:latin typeface="AvenirNextforSAS" panose="020B0503020202020204" pitchFamily="34" charset="0"/>
              </a:rPr>
              <a:t>It’s best to have either your primary or alternate financial advocate be younger in age than you. </a:t>
            </a:r>
          </a:p>
          <a:p>
            <a:pPr marL="457200" indent="-457200">
              <a:spcAft>
                <a:spcPts val="600"/>
              </a:spcAft>
              <a:buClr>
                <a:schemeClr val="accent3"/>
              </a:buClr>
              <a:buFont typeface="+mj-lt"/>
              <a:buAutoNum type="arabicPeriod"/>
            </a:pPr>
            <a:r>
              <a:rPr lang="en-US" dirty="0">
                <a:latin typeface="AvenirNextforSAS" panose="020B0503020202020204" pitchFamily="34" charset="0"/>
              </a:rPr>
              <a:t>You don’t have to pick your oldest child or the family member who lives closest to you. Pick the person who is most qualified for the job.</a:t>
            </a:r>
          </a:p>
          <a:p>
            <a:pPr marL="457200" indent="-457200">
              <a:spcAft>
                <a:spcPts val="600"/>
              </a:spcAft>
              <a:buClr>
                <a:schemeClr val="accent3"/>
              </a:buClr>
              <a:buFont typeface="+mj-lt"/>
              <a:buAutoNum type="arabicPeriod"/>
            </a:pPr>
            <a:endParaRPr lang="en-US" dirty="0">
              <a:latin typeface="AvenirNextforSAS" panose="020B0503020202020204" pitchFamily="34" charset="0"/>
            </a:endParaRPr>
          </a:p>
          <a:p>
            <a:pPr marL="457200" indent="-457200">
              <a:spcAft>
                <a:spcPts val="600"/>
              </a:spcAft>
              <a:buClr>
                <a:schemeClr val="accent3"/>
              </a:buClr>
              <a:buFont typeface="+mj-lt"/>
              <a:buAutoNum type="arabicPeriod"/>
            </a:pPr>
            <a:endParaRPr lang="en-US" dirty="0">
              <a:latin typeface="AvenirNextforSAS" panose="020B0503020202020204" pitchFamily="34" charset="0"/>
            </a:endParaRP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5D5F77F7-B339-F8BA-5ABA-62600672D80E}"/>
              </a:ext>
            </a:extLst>
          </p:cNvPr>
          <p:cNvSpPr/>
          <p:nvPr/>
        </p:nvSpPr>
        <p:spPr>
          <a:xfrm>
            <a:off x="838200" y="1966028"/>
            <a:ext cx="2385974" cy="2385974"/>
          </a:xfrm>
          <a:prstGeom prst="ellipse">
            <a:avLst/>
          </a:prstGeom>
          <a:solidFill>
            <a:srgbClr val="1F5F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Icon&#10;&#10;Description automatically generated">
            <a:extLst>
              <a:ext uri="{FF2B5EF4-FFF2-40B4-BE49-F238E27FC236}">
                <a16:creationId xmlns:a16="http://schemas.microsoft.com/office/drawing/2014/main" id="{4ECD76C4-3CBC-6D50-A3AD-F3A9F772C9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310" y="1966028"/>
            <a:ext cx="2005753" cy="2005753"/>
          </a:xfrm>
          <a:prstGeom prst="rect">
            <a:avLst/>
          </a:prstGeom>
        </p:spPr>
      </p:pic>
    </p:spTree>
    <p:extLst>
      <p:ext uri="{BB962C8B-B14F-4D97-AF65-F5344CB8AC3E}">
        <p14:creationId xmlns:p14="http://schemas.microsoft.com/office/powerpoint/2010/main" val="819425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dirty="0">
                <a:solidFill>
                  <a:srgbClr val="1F5FAC"/>
                </a:solidFill>
                <a:latin typeface="AvenirNextforSAS" panose="020B0503020202020204" pitchFamily="34" charset="0"/>
              </a:rPr>
              <a:t>Activity: Worksheet</a:t>
            </a:r>
          </a:p>
        </p:txBody>
      </p:sp>
      <p:sp>
        <p:nvSpPr>
          <p:cNvPr id="8" name="Content Placeholder 1"/>
          <p:cNvSpPr txBox="1">
            <a:spLocks/>
          </p:cNvSpPr>
          <p:nvPr/>
        </p:nvSpPr>
        <p:spPr>
          <a:xfrm>
            <a:off x="838200" y="1903989"/>
            <a:ext cx="10873154" cy="3760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Clr>
                <a:schemeClr val="accent3"/>
              </a:buClr>
              <a:buNone/>
            </a:pPr>
            <a:endParaRPr lang="en-US" dirty="0">
              <a:latin typeface="AvenirNextforSAS" panose="020B0503020202020204" pitchFamily="34" charset="0"/>
            </a:endParaRP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1"/>
          <p:cNvSpPr txBox="1">
            <a:spLocks/>
          </p:cNvSpPr>
          <p:nvPr/>
        </p:nvSpPr>
        <p:spPr>
          <a:xfrm>
            <a:off x="4114800" y="1542072"/>
            <a:ext cx="7446133" cy="39443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Clr>
                <a:schemeClr val="accent3"/>
              </a:buClr>
              <a:buNone/>
            </a:pPr>
            <a:r>
              <a:rPr lang="en-US" b="1" dirty="0">
                <a:latin typeface="AvenirNextforSAS" panose="020B0503020202020204" pitchFamily="34" charset="0"/>
              </a:rPr>
              <a:t>Who do you want to be your financial advocate?</a:t>
            </a:r>
          </a:p>
          <a:p>
            <a:pPr marL="0" indent="0">
              <a:spcAft>
                <a:spcPts val="600"/>
              </a:spcAft>
              <a:buClr>
                <a:schemeClr val="accent3"/>
              </a:buClr>
              <a:buNone/>
            </a:pPr>
            <a:r>
              <a:rPr lang="en-US" dirty="0">
                <a:latin typeface="AvenirNextforSAS" panose="020B0503020202020204" pitchFamily="34" charset="0"/>
              </a:rPr>
              <a:t>Complete the first worksheet to help you think through who your first choice is for a financial advocate and who you would like as an alternate or back-up advocate. </a:t>
            </a:r>
          </a:p>
        </p:txBody>
      </p:sp>
      <p:sp>
        <p:nvSpPr>
          <p:cNvPr id="12" name="Oval 11">
            <a:extLst>
              <a:ext uri="{FF2B5EF4-FFF2-40B4-BE49-F238E27FC236}">
                <a16:creationId xmlns:a16="http://schemas.microsoft.com/office/drawing/2014/main" id="{7EBBF9E2-D391-47B6-646D-C5E87C3F7D5B}"/>
              </a:ext>
            </a:extLst>
          </p:cNvPr>
          <p:cNvSpPr/>
          <p:nvPr/>
        </p:nvSpPr>
        <p:spPr>
          <a:xfrm>
            <a:off x="631067" y="1611161"/>
            <a:ext cx="2882030" cy="2873157"/>
          </a:xfrm>
          <a:prstGeom prst="ellipse">
            <a:avLst/>
          </a:prstGeom>
          <a:solidFill>
            <a:srgbClr val="23A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Icon&#10;&#10;Description automatically generated">
            <a:extLst>
              <a:ext uri="{FF2B5EF4-FFF2-40B4-BE49-F238E27FC236}">
                <a16:creationId xmlns:a16="http://schemas.microsoft.com/office/drawing/2014/main" id="{EBB40B9B-26EF-7BCF-A48D-0520ACA099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155" y="1756790"/>
            <a:ext cx="2452384" cy="2407197"/>
          </a:xfrm>
          <a:prstGeom prst="rect">
            <a:avLst/>
          </a:prstGeom>
        </p:spPr>
      </p:pic>
    </p:spTree>
    <p:extLst>
      <p:ext uri="{BB962C8B-B14F-4D97-AF65-F5344CB8AC3E}">
        <p14:creationId xmlns:p14="http://schemas.microsoft.com/office/powerpoint/2010/main" val="2617315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dirty="0">
                <a:solidFill>
                  <a:srgbClr val="1F5FAC"/>
                </a:solidFill>
                <a:latin typeface="AvenirNextforSAS" panose="020B0503020202020204" pitchFamily="34" charset="0"/>
              </a:rPr>
              <a:t>Activity: Pair and share</a:t>
            </a:r>
          </a:p>
        </p:txBody>
      </p:sp>
      <p:sp>
        <p:nvSpPr>
          <p:cNvPr id="8" name="Content Placeholder 1"/>
          <p:cNvSpPr txBox="1">
            <a:spLocks/>
          </p:cNvSpPr>
          <p:nvPr/>
        </p:nvSpPr>
        <p:spPr>
          <a:xfrm>
            <a:off x="838200" y="1903989"/>
            <a:ext cx="10873154" cy="3760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Clr>
                <a:schemeClr val="accent3"/>
              </a:buClr>
              <a:buNone/>
            </a:pPr>
            <a:endParaRPr lang="en-US" dirty="0">
              <a:latin typeface="AvenirNextforSAS" panose="020B0503020202020204" pitchFamily="34" charset="0"/>
            </a:endParaRP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1"/>
          <p:cNvSpPr txBox="1">
            <a:spLocks/>
          </p:cNvSpPr>
          <p:nvPr/>
        </p:nvSpPr>
        <p:spPr>
          <a:xfrm>
            <a:off x="3553384" y="1379234"/>
            <a:ext cx="7954133" cy="39443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Clr>
                <a:schemeClr val="accent3"/>
              </a:buClr>
              <a:buNone/>
            </a:pPr>
            <a:r>
              <a:rPr lang="en-US" dirty="0">
                <a:latin typeface="AvenirNextforSAS" panose="020B0503020202020204" pitchFamily="34" charset="0"/>
              </a:rPr>
              <a:t>Step 1: Select a conversation partner sitting near you.</a:t>
            </a:r>
          </a:p>
          <a:p>
            <a:pPr marL="0" indent="0">
              <a:spcAft>
                <a:spcPts val="600"/>
              </a:spcAft>
              <a:buClr>
                <a:schemeClr val="accent3"/>
              </a:buClr>
              <a:buNone/>
            </a:pPr>
            <a:r>
              <a:rPr lang="en-US" dirty="0">
                <a:latin typeface="AvenirNextforSAS" panose="020B0503020202020204" pitchFamily="34" charset="0"/>
              </a:rPr>
              <a:t>Step 2: Take turns responding to the following prompt </a:t>
            </a:r>
            <a:r>
              <a:rPr lang="en-US" sz="2600" dirty="0">
                <a:latin typeface="AvenirNextforSAS" panose="020B0503020202020204" pitchFamily="34" charset="0"/>
              </a:rPr>
              <a:t>(3 min each):</a:t>
            </a:r>
          </a:p>
          <a:p>
            <a:pPr marL="0" indent="0">
              <a:spcAft>
                <a:spcPts val="600"/>
              </a:spcAft>
              <a:buClr>
                <a:schemeClr val="accent3"/>
              </a:buClr>
              <a:buNone/>
            </a:pPr>
            <a:r>
              <a:rPr lang="en-US" b="1" dirty="0">
                <a:latin typeface="AvenirNextforSAS" panose="020B0503020202020204" pitchFamily="34" charset="0"/>
              </a:rPr>
              <a:t>Who are you considering asking to be your financial advocate?  What makes you want to pick this person or people?</a:t>
            </a:r>
          </a:p>
          <a:p>
            <a:pPr marL="0" indent="0">
              <a:spcAft>
                <a:spcPts val="600"/>
              </a:spcAft>
              <a:buClr>
                <a:schemeClr val="accent3"/>
              </a:buClr>
              <a:buNone/>
            </a:pPr>
            <a:r>
              <a:rPr lang="en-US" dirty="0">
                <a:latin typeface="AvenirNextforSAS" panose="020B0503020202020204" pitchFamily="34" charset="0"/>
              </a:rPr>
              <a:t>Step 3: Volunteers share what they discussed with their partner with the facilitator and broader group</a:t>
            </a:r>
          </a:p>
        </p:txBody>
      </p:sp>
      <p:sp>
        <p:nvSpPr>
          <p:cNvPr id="9" name="Oval 8">
            <a:extLst>
              <a:ext uri="{FF2B5EF4-FFF2-40B4-BE49-F238E27FC236}">
                <a16:creationId xmlns:a16="http://schemas.microsoft.com/office/drawing/2014/main" id="{8FC09CCE-5AA1-1199-5AD8-ED274BC89BA8}"/>
              </a:ext>
            </a:extLst>
          </p:cNvPr>
          <p:cNvSpPr/>
          <p:nvPr/>
        </p:nvSpPr>
        <p:spPr>
          <a:xfrm>
            <a:off x="838200" y="1966028"/>
            <a:ext cx="2385974" cy="2385974"/>
          </a:xfrm>
          <a:prstGeom prst="ellipse">
            <a:avLst/>
          </a:prstGeom>
          <a:solidFill>
            <a:srgbClr val="009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Icon&#10;&#10;Description automatically generated">
            <a:extLst>
              <a:ext uri="{FF2B5EF4-FFF2-40B4-BE49-F238E27FC236}">
                <a16:creationId xmlns:a16="http://schemas.microsoft.com/office/drawing/2014/main" id="{3031869A-DF2D-31A1-7154-76EC66A1A9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1" y="1903989"/>
            <a:ext cx="2260600" cy="2260600"/>
          </a:xfrm>
          <a:prstGeom prst="rect">
            <a:avLst/>
          </a:prstGeom>
        </p:spPr>
      </p:pic>
    </p:spTree>
    <p:extLst>
      <p:ext uri="{BB962C8B-B14F-4D97-AF65-F5344CB8AC3E}">
        <p14:creationId xmlns:p14="http://schemas.microsoft.com/office/powerpoint/2010/main" val="2904282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dirty="0">
                <a:solidFill>
                  <a:srgbClr val="1F5FAC"/>
                </a:solidFill>
                <a:latin typeface="AvenirNextforSAS" panose="020B0503020202020204" pitchFamily="34" charset="0"/>
              </a:rPr>
              <a:t>What if no one you know is right for this role?</a:t>
            </a:r>
          </a:p>
        </p:txBody>
      </p:sp>
      <p:sp>
        <p:nvSpPr>
          <p:cNvPr id="8" name="Content Placeholder 1"/>
          <p:cNvSpPr txBox="1">
            <a:spLocks/>
          </p:cNvSpPr>
          <p:nvPr/>
        </p:nvSpPr>
        <p:spPr>
          <a:xfrm>
            <a:off x="1276141" y="3257120"/>
            <a:ext cx="10444559" cy="1546701"/>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Clr>
                <a:schemeClr val="accent3"/>
              </a:buClr>
            </a:pPr>
            <a:r>
              <a:rPr lang="en-US" dirty="0">
                <a:latin typeface="AvenirNextforSAS" panose="020B0503020202020204" pitchFamily="34" charset="0"/>
              </a:rPr>
              <a:t>Daily Money Manager</a:t>
            </a:r>
          </a:p>
          <a:p>
            <a:pPr>
              <a:spcAft>
                <a:spcPts val="600"/>
              </a:spcAft>
              <a:buClr>
                <a:schemeClr val="accent3"/>
              </a:buClr>
            </a:pPr>
            <a:r>
              <a:rPr lang="en-US" dirty="0">
                <a:latin typeface="AvenirNextforSAS" panose="020B0503020202020204" pitchFamily="34" charset="0"/>
              </a:rPr>
              <a:t>Certified Public Accountant</a:t>
            </a:r>
          </a:p>
          <a:p>
            <a:pPr>
              <a:spcAft>
                <a:spcPts val="600"/>
              </a:spcAft>
              <a:buClr>
                <a:schemeClr val="accent3"/>
              </a:buClr>
            </a:pPr>
            <a:r>
              <a:rPr lang="en-US" dirty="0">
                <a:latin typeface="AvenirNextforSAS" panose="020B0503020202020204" pitchFamily="34" charset="0"/>
              </a:rPr>
              <a:t>Care Manager</a:t>
            </a:r>
          </a:p>
          <a:p>
            <a:pPr>
              <a:spcAft>
                <a:spcPts val="600"/>
              </a:spcAft>
              <a:buClr>
                <a:schemeClr val="accent3"/>
              </a:buClr>
            </a:pPr>
            <a:endParaRPr lang="en-US" dirty="0">
              <a:latin typeface="AvenirNextforSAS" panose="020B0503020202020204" pitchFamily="34" charset="0"/>
            </a:endParaRPr>
          </a:p>
          <a:p>
            <a:pPr>
              <a:spcAft>
                <a:spcPts val="600"/>
              </a:spcAft>
              <a:buClr>
                <a:schemeClr val="accent3"/>
              </a:buClr>
            </a:pPr>
            <a:r>
              <a:rPr lang="en-US" dirty="0">
                <a:latin typeface="AvenirNextforSAS" panose="020B0503020202020204" pitchFamily="34" charset="0"/>
              </a:rPr>
              <a:t>Bookkeeper</a:t>
            </a:r>
          </a:p>
          <a:p>
            <a:pPr>
              <a:spcAft>
                <a:spcPts val="600"/>
              </a:spcAft>
              <a:buClr>
                <a:schemeClr val="accent3"/>
              </a:buClr>
            </a:pPr>
            <a:r>
              <a:rPr lang="en-US" dirty="0">
                <a:latin typeface="AvenirNextforSAS" panose="020B0503020202020204" pitchFamily="34" charset="0"/>
              </a:rPr>
              <a:t>Professional Fiduciary</a:t>
            </a:r>
          </a:p>
          <a:p>
            <a:pPr>
              <a:spcAft>
                <a:spcPts val="600"/>
              </a:spcAft>
              <a:buClr>
                <a:schemeClr val="accent3"/>
              </a:buClr>
            </a:pPr>
            <a:r>
              <a:rPr lang="en-US" dirty="0">
                <a:latin typeface="AvenirNextforSAS" panose="020B0503020202020204" pitchFamily="34" charset="0"/>
              </a:rPr>
              <a:t>Trust Officer</a:t>
            </a:r>
          </a:p>
          <a:p>
            <a:pPr marL="457200" indent="-457200">
              <a:spcAft>
                <a:spcPts val="600"/>
              </a:spcAft>
              <a:buClr>
                <a:schemeClr val="accent3"/>
              </a:buClr>
              <a:buFont typeface="+mj-lt"/>
              <a:buAutoNum type="arabicPeriod"/>
            </a:pPr>
            <a:endParaRPr lang="en-US" sz="2400" dirty="0">
              <a:latin typeface="AvenirNextforSAS" panose="020B0503020202020204" pitchFamily="34" charset="0"/>
            </a:endParaRP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38201" y="1441238"/>
            <a:ext cx="10587266" cy="1815882"/>
          </a:xfrm>
          <a:prstGeom prst="rect">
            <a:avLst/>
          </a:prstGeom>
          <a:noFill/>
        </p:spPr>
        <p:txBody>
          <a:bodyPr wrap="square" rtlCol="0">
            <a:spAutoFit/>
          </a:bodyPr>
          <a:lstStyle/>
          <a:p>
            <a:r>
              <a:rPr lang="en-US" sz="2800" dirty="0">
                <a:latin typeface="AvenirNextforSAS" panose="020B0503020202020204" pitchFamily="34" charset="0"/>
              </a:rPr>
              <a:t>If you have no options in your family or social circle, you may consider hiring someone. Here are some professionals that may provide money management services for a fee:</a:t>
            </a:r>
          </a:p>
          <a:p>
            <a:endParaRPr lang="en-US" sz="2800" dirty="0"/>
          </a:p>
        </p:txBody>
      </p:sp>
      <p:sp>
        <p:nvSpPr>
          <p:cNvPr id="3" name="TextBox 2"/>
          <p:cNvSpPr txBox="1"/>
          <p:nvPr/>
        </p:nvSpPr>
        <p:spPr>
          <a:xfrm>
            <a:off x="6263014" y="6062597"/>
            <a:ext cx="5791970" cy="461665"/>
          </a:xfrm>
          <a:prstGeom prst="rect">
            <a:avLst/>
          </a:prstGeom>
          <a:noFill/>
        </p:spPr>
        <p:txBody>
          <a:bodyPr wrap="none" rtlCol="0">
            <a:spAutoFit/>
          </a:bodyPr>
          <a:lstStyle/>
          <a:p>
            <a:r>
              <a:rPr lang="en-US" sz="2400" dirty="0">
                <a:latin typeface="AvenirNextforSAS" panose="020B0503020202020204" pitchFamily="34" charset="0"/>
              </a:rPr>
              <a:t>thinkingaheadroadmap.org/downloads</a:t>
            </a:r>
            <a:r>
              <a:rPr lang="en-US" b="1" dirty="0"/>
              <a:t> </a:t>
            </a:r>
            <a:endParaRPr lang="en-US" dirty="0"/>
          </a:p>
        </p:txBody>
      </p:sp>
    </p:spTree>
    <p:extLst>
      <p:ext uri="{BB962C8B-B14F-4D97-AF65-F5344CB8AC3E}">
        <p14:creationId xmlns:p14="http://schemas.microsoft.com/office/powerpoint/2010/main" val="3713492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dirty="0">
                <a:solidFill>
                  <a:srgbClr val="1F5FAC"/>
                </a:solidFill>
                <a:latin typeface="AvenirNextforSAS" panose="020B0503020202020204" pitchFamily="34" charset="0"/>
              </a:rPr>
              <a:t>What is advance financial care planning?</a:t>
            </a:r>
          </a:p>
        </p:txBody>
      </p:sp>
      <p:sp>
        <p:nvSpPr>
          <p:cNvPr id="8" name="Content Placeholder 1"/>
          <p:cNvSpPr txBox="1">
            <a:spLocks/>
          </p:cNvSpPr>
          <p:nvPr/>
        </p:nvSpPr>
        <p:spPr>
          <a:xfrm>
            <a:off x="838200" y="1461537"/>
            <a:ext cx="10616381" cy="3760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Clr>
                <a:schemeClr val="accent3"/>
              </a:buClr>
              <a:buNone/>
            </a:pPr>
            <a:r>
              <a:rPr lang="en-US" dirty="0">
                <a:latin typeface="AvenirNextforSAS" panose="020B0503020202020204" pitchFamily="34" charset="0"/>
              </a:rPr>
              <a:t>If something unexpected happened to you, having a person you trust who can step in to help manage your bills, investments, income, property, and debts is important.</a:t>
            </a:r>
          </a:p>
          <a:p>
            <a:pPr marL="0" indent="0">
              <a:spcAft>
                <a:spcPts val="600"/>
              </a:spcAft>
              <a:buClr>
                <a:schemeClr val="accent3"/>
              </a:buClr>
              <a:buNone/>
            </a:pPr>
            <a:r>
              <a:rPr lang="en-US" dirty="0">
                <a:latin typeface="AvenirNextforSAS" panose="020B0503020202020204" pitchFamily="34" charset="0"/>
              </a:rPr>
              <a:t>Advance financial care planning will help protect your money from fraud, exploitation, and costly financial mistakes. </a:t>
            </a:r>
          </a:p>
          <a:p>
            <a:pPr marL="0" indent="0">
              <a:spcAft>
                <a:spcPts val="600"/>
              </a:spcAft>
              <a:buClr>
                <a:schemeClr val="accent3"/>
              </a:buClr>
              <a:buNone/>
            </a:pPr>
            <a:r>
              <a:rPr lang="en-US" dirty="0">
                <a:latin typeface="AvenirNextforSAS" panose="020B0503020202020204" pitchFamily="34" charset="0"/>
              </a:rPr>
              <a:t>This workshop will introduce you to the steps of advance financial care planning and get you started on making a personalized plan.</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22182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display&#10;&#10;Description automatically generated">
            <a:extLst>
              <a:ext uri="{FF2B5EF4-FFF2-40B4-BE49-F238E27FC236}">
                <a16:creationId xmlns:a16="http://schemas.microsoft.com/office/drawing/2014/main" id="{2C4068A7-EF08-3F47-92EA-4A6599A702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9077" y="-2276109"/>
            <a:ext cx="17130048" cy="12212962"/>
          </a:xfrm>
          <a:prstGeom prst="rect">
            <a:avLst/>
          </a:prstGeom>
        </p:spPr>
      </p:pic>
      <p:sp>
        <p:nvSpPr>
          <p:cNvPr id="9" name="Rectangle 8">
            <a:extLst>
              <a:ext uri="{FF2B5EF4-FFF2-40B4-BE49-F238E27FC236}">
                <a16:creationId xmlns:a16="http://schemas.microsoft.com/office/drawing/2014/main" id="{3FC72AFA-B582-2340-8305-1ACE68CB941E}"/>
              </a:ext>
            </a:extLst>
          </p:cNvPr>
          <p:cNvSpPr/>
          <p:nvPr/>
        </p:nvSpPr>
        <p:spPr>
          <a:xfrm>
            <a:off x="-2648341" y="1085449"/>
            <a:ext cx="13444161" cy="4881110"/>
          </a:xfrm>
          <a:prstGeom prst="rect">
            <a:avLst/>
          </a:prstGeom>
          <a:solidFill>
            <a:srgbClr val="1F5F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9C49486-48B7-874E-8169-6CB675F8131A}"/>
              </a:ext>
            </a:extLst>
          </p:cNvPr>
          <p:cNvSpPr txBox="1"/>
          <p:nvPr/>
        </p:nvSpPr>
        <p:spPr>
          <a:xfrm>
            <a:off x="16940463" y="5823284"/>
            <a:ext cx="184731" cy="369332"/>
          </a:xfrm>
          <a:prstGeom prst="rect">
            <a:avLst/>
          </a:prstGeom>
          <a:noFill/>
        </p:spPr>
        <p:txBody>
          <a:bodyPr wrap="none" rtlCol="0">
            <a:spAutoFit/>
          </a:bodyPr>
          <a:lstStyle/>
          <a:p>
            <a:endParaRPr lang="en-US"/>
          </a:p>
        </p:txBody>
      </p:sp>
      <p:sp>
        <p:nvSpPr>
          <p:cNvPr id="11" name="Title 4">
            <a:extLst>
              <a:ext uri="{FF2B5EF4-FFF2-40B4-BE49-F238E27FC236}">
                <a16:creationId xmlns:a16="http://schemas.microsoft.com/office/drawing/2014/main" id="{8E01CE1B-6B2F-F64A-A568-50DE05B91BBE}"/>
              </a:ext>
            </a:extLst>
          </p:cNvPr>
          <p:cNvSpPr>
            <a:spLocks noGrp="1"/>
          </p:cNvSpPr>
          <p:nvPr>
            <p:ph type="title"/>
          </p:nvPr>
        </p:nvSpPr>
        <p:spPr>
          <a:xfrm>
            <a:off x="856714" y="1941463"/>
            <a:ext cx="7460626" cy="648515"/>
          </a:xfrm>
        </p:spPr>
        <p:txBody>
          <a:bodyPr>
            <a:normAutofit/>
          </a:bodyPr>
          <a:lstStyle/>
          <a:p>
            <a:r>
              <a:rPr lang="en-US" sz="3200" b="1">
                <a:solidFill>
                  <a:schemeClr val="bg1"/>
                </a:solidFill>
                <a:latin typeface="AvenirNextforSAS" panose="020B0503020202020204" pitchFamily="34" charset="0"/>
              </a:rPr>
              <a:t>SECTION 3</a:t>
            </a:r>
          </a:p>
        </p:txBody>
      </p:sp>
      <p:sp>
        <p:nvSpPr>
          <p:cNvPr id="12" name="Title 4">
            <a:extLst>
              <a:ext uri="{FF2B5EF4-FFF2-40B4-BE49-F238E27FC236}">
                <a16:creationId xmlns:a16="http://schemas.microsoft.com/office/drawing/2014/main" id="{8C97E4D1-1C37-084E-8023-C1BE85588BE9}"/>
              </a:ext>
            </a:extLst>
          </p:cNvPr>
          <p:cNvSpPr txBox="1">
            <a:spLocks/>
          </p:cNvSpPr>
          <p:nvPr/>
        </p:nvSpPr>
        <p:spPr>
          <a:xfrm>
            <a:off x="856713" y="2744208"/>
            <a:ext cx="9634823" cy="322235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b="1">
                <a:solidFill>
                  <a:schemeClr val="bg1"/>
                </a:solidFill>
                <a:latin typeface="AvenirNextforSAS" panose="020B0503020202020204" pitchFamily="34" charset="0"/>
              </a:rPr>
              <a:t>Create a Financial Inventory</a:t>
            </a:r>
          </a:p>
        </p:txBody>
      </p:sp>
    </p:spTree>
    <p:extLst>
      <p:ext uri="{BB962C8B-B14F-4D97-AF65-F5344CB8AC3E}">
        <p14:creationId xmlns:p14="http://schemas.microsoft.com/office/powerpoint/2010/main" val="2705901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a:solidFill>
                  <a:srgbClr val="1F5FAC"/>
                </a:solidFill>
                <a:latin typeface="AvenirNextforSAS" panose="020B0503020202020204" pitchFamily="34" charset="0"/>
              </a:rPr>
              <a:t>Inventory should include </a:t>
            </a:r>
            <a:r>
              <a:rPr lang="en-US" sz="3200" b="1" i="1">
                <a:solidFill>
                  <a:srgbClr val="1F5FAC"/>
                </a:solidFill>
                <a:latin typeface="AvenirNextforSAS" panose="020B0503020202020204" pitchFamily="34" charset="0"/>
              </a:rPr>
              <a:t>all</a:t>
            </a:r>
            <a:r>
              <a:rPr lang="en-US" sz="3200" b="1">
                <a:solidFill>
                  <a:srgbClr val="1F5FAC"/>
                </a:solidFill>
                <a:latin typeface="AvenirNextforSAS" panose="020B0503020202020204" pitchFamily="34" charset="0"/>
              </a:rPr>
              <a:t> your financial information</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2">
            <a:extLst>
              <a:ext uri="{FF2B5EF4-FFF2-40B4-BE49-F238E27FC236}">
                <a16:creationId xmlns:a16="http://schemas.microsoft.com/office/drawing/2014/main" id="{86BA3816-8CDA-0340-8099-B35A0D75F5EB}"/>
              </a:ext>
            </a:extLst>
          </p:cNvPr>
          <p:cNvGraphicFramePr>
            <a:graphicFrameLocks noGrp="1"/>
          </p:cNvGraphicFramePr>
          <p:nvPr>
            <p:extLst>
              <p:ext uri="{D42A27DB-BD31-4B8C-83A1-F6EECF244321}">
                <p14:modId xmlns:p14="http://schemas.microsoft.com/office/powerpoint/2010/main" val="2003294161"/>
              </p:ext>
            </p:extLst>
          </p:nvPr>
        </p:nvGraphicFramePr>
        <p:xfrm>
          <a:off x="838200" y="1094008"/>
          <a:ext cx="10236200" cy="4373217"/>
        </p:xfrm>
        <a:graphic>
          <a:graphicData uri="http://schemas.openxmlformats.org/drawingml/2006/table">
            <a:tbl>
              <a:tblPr firstRow="1" bandRow="1">
                <a:tableStyleId>{5C22544A-7EE6-4342-B048-85BDC9FD1C3A}</a:tableStyleId>
              </a:tblPr>
              <a:tblGrid>
                <a:gridCol w="5118100">
                  <a:extLst>
                    <a:ext uri="{9D8B030D-6E8A-4147-A177-3AD203B41FA5}">
                      <a16:colId xmlns:a16="http://schemas.microsoft.com/office/drawing/2014/main" val="3836560902"/>
                    </a:ext>
                  </a:extLst>
                </a:gridCol>
                <a:gridCol w="5118100">
                  <a:extLst>
                    <a:ext uri="{9D8B030D-6E8A-4147-A177-3AD203B41FA5}">
                      <a16:colId xmlns:a16="http://schemas.microsoft.com/office/drawing/2014/main" val="1642527788"/>
                    </a:ext>
                  </a:extLst>
                </a:gridCol>
              </a:tblGrid>
              <a:tr h="4373217">
                <a:tc>
                  <a:txBody>
                    <a:bodyPr/>
                    <a:lstStyle/>
                    <a:p>
                      <a:pPr marL="342900" indent="-342900">
                        <a:spcAft>
                          <a:spcPts val="600"/>
                        </a:spcAft>
                        <a:buFont typeface="+mj-lt"/>
                        <a:buAutoNum type="arabicPeriod"/>
                      </a:pPr>
                      <a:r>
                        <a:rPr lang="en-US" sz="2400" b="1" dirty="0">
                          <a:latin typeface="AvenirNextforSAS" panose="020B0503020202020204" pitchFamily="34" charset="0"/>
                        </a:rPr>
                        <a:t>Financial accounts</a:t>
                      </a:r>
                    </a:p>
                    <a:p>
                      <a:pPr marL="800100" lvl="1" indent="-342900">
                        <a:spcAft>
                          <a:spcPts val="600"/>
                        </a:spcAft>
                        <a:buFont typeface="Arial" panose="020B0604020202020204" pitchFamily="34" charset="0"/>
                        <a:buChar char="•"/>
                      </a:pPr>
                      <a:r>
                        <a:rPr lang="en-US" sz="2400" b="0" dirty="0">
                          <a:latin typeface="AvenirNextforSAS" panose="020B0503020202020204" pitchFamily="34" charset="0"/>
                        </a:rPr>
                        <a:t>Banks, insurance companies, credit unions, retirement plans, etc.</a:t>
                      </a:r>
                    </a:p>
                    <a:p>
                      <a:pPr marL="342900" indent="-342900">
                        <a:spcAft>
                          <a:spcPts val="600"/>
                        </a:spcAft>
                        <a:buFont typeface="+mj-lt"/>
                        <a:buAutoNum type="arabicPeriod"/>
                      </a:pPr>
                      <a:r>
                        <a:rPr lang="en-US" sz="2400" b="1" dirty="0">
                          <a:latin typeface="AvenirNextforSAS" panose="020B0503020202020204" pitchFamily="34" charset="0"/>
                        </a:rPr>
                        <a:t>Living expenses &amp; regular bills</a:t>
                      </a:r>
                    </a:p>
                    <a:p>
                      <a:pPr marL="800100" lvl="1" indent="-342900">
                        <a:spcAft>
                          <a:spcPts val="600"/>
                        </a:spcAft>
                        <a:buFont typeface="Arial" panose="020B0604020202020204" pitchFamily="34" charset="0"/>
                        <a:buChar char="•"/>
                      </a:pPr>
                      <a:r>
                        <a:rPr lang="en-US" sz="2400" b="0" dirty="0">
                          <a:latin typeface="AvenirNextforSAS" panose="020B0503020202020204" pitchFamily="34" charset="0"/>
                        </a:rPr>
                        <a:t>Utilities, subscriptions, property taxes, insurance premiums, etc. </a:t>
                      </a:r>
                    </a:p>
                    <a:p>
                      <a:pPr marL="342900" indent="-342900">
                        <a:spcAft>
                          <a:spcPts val="600"/>
                        </a:spcAft>
                        <a:buFont typeface="+mj-lt"/>
                        <a:buAutoNum type="arabicPeriod"/>
                      </a:pPr>
                      <a:r>
                        <a:rPr lang="en-US" sz="2400" b="1" dirty="0">
                          <a:latin typeface="AvenirNextforSAS" panose="020B0503020202020204" pitchFamily="34" charset="0"/>
                        </a:rPr>
                        <a:t>Loans</a:t>
                      </a:r>
                    </a:p>
                    <a:p>
                      <a:pPr marL="800100" lvl="1" indent="-342900">
                        <a:spcAft>
                          <a:spcPts val="600"/>
                        </a:spcAft>
                        <a:buFont typeface="Arial" panose="020B0604020202020204" pitchFamily="34" charset="0"/>
                        <a:buChar char="•"/>
                      </a:pPr>
                      <a:r>
                        <a:rPr lang="en-US" sz="2400" b="0" dirty="0">
                          <a:latin typeface="AvenirNextforSAS" panose="020B0503020202020204" pitchFamily="34" charset="0"/>
                        </a:rPr>
                        <a:t>Mortgage, credit card, etc.</a:t>
                      </a:r>
                    </a:p>
                  </a:txBody>
                  <a:tcPr/>
                </a:tc>
                <a:tc>
                  <a:txBody>
                    <a:bodyPr/>
                    <a:lstStyle/>
                    <a:p>
                      <a:pPr marL="342900" indent="-342900">
                        <a:spcAft>
                          <a:spcPts val="600"/>
                        </a:spcAft>
                        <a:buFont typeface="+mj-lt"/>
                        <a:buAutoNum type="arabicPeriod" startAt="4"/>
                      </a:pPr>
                      <a:r>
                        <a:rPr lang="en-US" sz="2400" b="1" dirty="0">
                          <a:latin typeface="AvenirNextforSAS" panose="020B0503020202020204" pitchFamily="34" charset="0"/>
                        </a:rPr>
                        <a:t>Household service providers</a:t>
                      </a:r>
                    </a:p>
                    <a:p>
                      <a:pPr marL="800100" lvl="1" indent="-342900">
                        <a:spcAft>
                          <a:spcPts val="600"/>
                        </a:spcAft>
                        <a:buFont typeface="Arial" panose="020B0604020202020204" pitchFamily="34" charset="0"/>
                        <a:buChar char="•"/>
                      </a:pPr>
                      <a:r>
                        <a:rPr lang="en-US" sz="2400" b="0" dirty="0">
                          <a:latin typeface="AvenirNextforSAS" panose="020B0503020202020204" pitchFamily="34" charset="0"/>
                        </a:rPr>
                        <a:t>House cleaning, gardening, etc.</a:t>
                      </a:r>
                    </a:p>
                    <a:p>
                      <a:pPr marL="342900" lvl="0" indent="-342900">
                        <a:spcAft>
                          <a:spcPts val="600"/>
                        </a:spcAft>
                        <a:buFont typeface="+mj-lt"/>
                        <a:buAutoNum type="arabicPeriod" startAt="4"/>
                      </a:pPr>
                      <a:r>
                        <a:rPr lang="en-US" sz="2400" b="1" dirty="0">
                          <a:latin typeface="AvenirNextforSAS" panose="020B0503020202020204" pitchFamily="34" charset="0"/>
                        </a:rPr>
                        <a:t>Professional advisors</a:t>
                      </a:r>
                    </a:p>
                    <a:p>
                      <a:pPr marL="800100" lvl="1" indent="-342900">
                        <a:spcAft>
                          <a:spcPts val="600"/>
                        </a:spcAft>
                        <a:buFont typeface="Arial" panose="020B0604020202020204" pitchFamily="34" charset="0"/>
                        <a:buChar char="•"/>
                      </a:pPr>
                      <a:r>
                        <a:rPr lang="en-US" sz="2400" b="0" dirty="0">
                          <a:latin typeface="AvenirNextforSAS" panose="020B0503020202020204" pitchFamily="34" charset="0"/>
                        </a:rPr>
                        <a:t>Doctors, accountant, financial advisor, insurance agent, lawyer, etc.</a:t>
                      </a:r>
                    </a:p>
                    <a:p>
                      <a:pPr marL="0" indent="0">
                        <a:buFont typeface="+mj-lt"/>
                        <a:buNone/>
                      </a:pPr>
                      <a:endParaRPr lang="en-US" sz="2400" dirty="0">
                        <a:latin typeface="AvenirNextforSAS" panose="020B0503020202020204" pitchFamily="34" charset="0"/>
                      </a:endParaRPr>
                    </a:p>
                  </a:txBody>
                  <a:tcPr/>
                </a:tc>
                <a:extLst>
                  <a:ext uri="{0D108BD9-81ED-4DB2-BD59-A6C34878D82A}">
                    <a16:rowId xmlns:a16="http://schemas.microsoft.com/office/drawing/2014/main" val="2557500591"/>
                  </a:ext>
                </a:extLst>
              </a:tr>
            </a:tbl>
          </a:graphicData>
        </a:graphic>
      </p:graphicFrame>
    </p:spTree>
    <p:extLst>
      <p:ext uri="{BB962C8B-B14F-4D97-AF65-F5344CB8AC3E}">
        <p14:creationId xmlns:p14="http://schemas.microsoft.com/office/powerpoint/2010/main" val="1359904057"/>
      </p:ext>
    </p:extLst>
  </p:cSld>
  <p:clrMapOvr>
    <a:masterClrMapping/>
  </p:clrMapOvr>
  <p:extLst>
    <p:ext uri="{6950BFC3-D8DA-4A85-94F7-54DA5524770B}">
      <p188:commentRel xmlns:p188="http://schemas.microsoft.com/office/powerpoint/2018/8/main" xmlns="" r:id="rId3"/>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a:solidFill>
                  <a:srgbClr val="1F5FAC"/>
                </a:solidFill>
                <a:latin typeface="AvenirNextforSAS" panose="020B0503020202020204" pitchFamily="34" charset="0"/>
              </a:rPr>
              <a:t>Inventory should include </a:t>
            </a:r>
            <a:r>
              <a:rPr lang="en-US" sz="3200" b="1" i="1">
                <a:solidFill>
                  <a:srgbClr val="1F5FAC"/>
                </a:solidFill>
                <a:latin typeface="AvenirNextforSAS" panose="020B0503020202020204" pitchFamily="34" charset="0"/>
              </a:rPr>
              <a:t>all</a:t>
            </a:r>
            <a:r>
              <a:rPr lang="en-US" sz="3200" b="1">
                <a:solidFill>
                  <a:srgbClr val="1F5FAC"/>
                </a:solidFill>
                <a:latin typeface="AvenirNextforSAS" panose="020B0503020202020204" pitchFamily="34" charset="0"/>
              </a:rPr>
              <a:t> your financial information</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2">
            <a:extLst>
              <a:ext uri="{FF2B5EF4-FFF2-40B4-BE49-F238E27FC236}">
                <a16:creationId xmlns:a16="http://schemas.microsoft.com/office/drawing/2014/main" id="{86BA3816-8CDA-0340-8099-B35A0D75F5EB}"/>
              </a:ext>
            </a:extLst>
          </p:cNvPr>
          <p:cNvGraphicFramePr>
            <a:graphicFrameLocks noGrp="1"/>
          </p:cNvGraphicFramePr>
          <p:nvPr>
            <p:extLst>
              <p:ext uri="{D42A27DB-BD31-4B8C-83A1-F6EECF244321}">
                <p14:modId xmlns:p14="http://schemas.microsoft.com/office/powerpoint/2010/main" val="363671118"/>
              </p:ext>
            </p:extLst>
          </p:nvPr>
        </p:nvGraphicFramePr>
        <p:xfrm>
          <a:off x="838200" y="1094008"/>
          <a:ext cx="10236200" cy="4373217"/>
        </p:xfrm>
        <a:graphic>
          <a:graphicData uri="http://schemas.openxmlformats.org/drawingml/2006/table">
            <a:tbl>
              <a:tblPr firstRow="1" bandRow="1">
                <a:tableStyleId>{5C22544A-7EE6-4342-B048-85BDC9FD1C3A}</a:tableStyleId>
              </a:tblPr>
              <a:tblGrid>
                <a:gridCol w="5118100">
                  <a:extLst>
                    <a:ext uri="{9D8B030D-6E8A-4147-A177-3AD203B41FA5}">
                      <a16:colId xmlns:a16="http://schemas.microsoft.com/office/drawing/2014/main" val="3836560902"/>
                    </a:ext>
                  </a:extLst>
                </a:gridCol>
                <a:gridCol w="5118100">
                  <a:extLst>
                    <a:ext uri="{9D8B030D-6E8A-4147-A177-3AD203B41FA5}">
                      <a16:colId xmlns:a16="http://schemas.microsoft.com/office/drawing/2014/main" val="1642527788"/>
                    </a:ext>
                  </a:extLst>
                </a:gridCol>
              </a:tblGrid>
              <a:tr h="4373217">
                <a:tc>
                  <a:txBody>
                    <a:bodyPr/>
                    <a:lstStyle/>
                    <a:p>
                      <a:pPr marL="342900" indent="-342900">
                        <a:spcBef>
                          <a:spcPts val="0"/>
                        </a:spcBef>
                        <a:spcAft>
                          <a:spcPts val="600"/>
                        </a:spcAft>
                        <a:buFont typeface="+mj-lt"/>
                        <a:buAutoNum type="arabicPeriod" startAt="6"/>
                      </a:pPr>
                      <a:r>
                        <a:rPr lang="en-US" sz="2400" b="1" dirty="0">
                          <a:latin typeface="AvenirNextforSAS" panose="020B0503020202020204" pitchFamily="34" charset="0"/>
                        </a:rPr>
                        <a:t>Sources of income</a:t>
                      </a:r>
                    </a:p>
                    <a:p>
                      <a:pPr marL="800100" lvl="1" indent="-342900">
                        <a:spcBef>
                          <a:spcPts val="0"/>
                        </a:spcBef>
                        <a:spcAft>
                          <a:spcPts val="600"/>
                        </a:spcAft>
                        <a:buFont typeface="Arial" panose="020B0604020202020204" pitchFamily="34" charset="0"/>
                        <a:buChar char="•"/>
                      </a:pPr>
                      <a:r>
                        <a:rPr lang="en-US" sz="2400" b="0" dirty="0">
                          <a:latin typeface="AvenirNextforSAS" panose="020B0503020202020204" pitchFamily="34" charset="0"/>
                        </a:rPr>
                        <a:t>Social Security, pensions, annuities, investment income, withdrawals from savings, etc.</a:t>
                      </a:r>
                    </a:p>
                    <a:p>
                      <a:pPr marL="342900" indent="-342900">
                        <a:spcBef>
                          <a:spcPts val="0"/>
                        </a:spcBef>
                        <a:spcAft>
                          <a:spcPts val="600"/>
                        </a:spcAft>
                        <a:buFont typeface="+mj-lt"/>
                        <a:buAutoNum type="arabicPeriod" startAt="6"/>
                      </a:pPr>
                      <a:r>
                        <a:rPr lang="en-US" sz="2400" b="1" dirty="0">
                          <a:latin typeface="AvenirNextforSAS" panose="020B0503020202020204" pitchFamily="34" charset="0"/>
                        </a:rPr>
                        <a:t>Real estate and personal property</a:t>
                      </a:r>
                    </a:p>
                    <a:p>
                      <a:pPr marL="800100" lvl="1" indent="-342900">
                        <a:spcBef>
                          <a:spcPts val="0"/>
                        </a:spcBef>
                        <a:spcAft>
                          <a:spcPts val="600"/>
                        </a:spcAft>
                        <a:buFont typeface="Arial" panose="020B0604020202020204" pitchFamily="34" charset="0"/>
                        <a:buChar char="•"/>
                      </a:pPr>
                      <a:r>
                        <a:rPr lang="en-US" sz="2400" b="0" dirty="0">
                          <a:latin typeface="AvenirNextforSAS" panose="020B0503020202020204" pitchFamily="34" charset="0"/>
                        </a:rPr>
                        <a:t>Home, investment property, cars, art, jewelry, etc.</a:t>
                      </a:r>
                    </a:p>
                    <a:p>
                      <a:pPr marL="342900" indent="-342900">
                        <a:spcAft>
                          <a:spcPts val="600"/>
                        </a:spcAft>
                        <a:buFont typeface="+mj-lt"/>
                        <a:buAutoNum type="arabicPeriod"/>
                      </a:pPr>
                      <a:endParaRPr lang="en-US" sz="2400" b="0" dirty="0">
                        <a:latin typeface="AvenirNextforSAS" panose="020B0503020202020204" pitchFamily="34" charset="0"/>
                      </a:endParaRPr>
                    </a:p>
                  </a:txBody>
                  <a:tcPr/>
                </a:tc>
                <a:tc>
                  <a:txBody>
                    <a:bodyPr/>
                    <a:lstStyle/>
                    <a:p>
                      <a:pPr marL="0" lvl="0" indent="0">
                        <a:spcBef>
                          <a:spcPts val="0"/>
                        </a:spcBef>
                        <a:spcAft>
                          <a:spcPts val="600"/>
                        </a:spcAft>
                        <a:buFont typeface="+mj-lt"/>
                        <a:buNone/>
                      </a:pPr>
                      <a:r>
                        <a:rPr lang="en-US" sz="2400" b="1" dirty="0">
                          <a:latin typeface="AvenirNextforSAS" panose="020B0503020202020204" pitchFamily="34" charset="0"/>
                        </a:rPr>
                        <a:t>8. Utilities</a:t>
                      </a:r>
                    </a:p>
                    <a:p>
                      <a:pPr marL="800100" lvl="1" indent="-342900">
                        <a:spcBef>
                          <a:spcPts val="0"/>
                        </a:spcBef>
                        <a:spcAft>
                          <a:spcPts val="600"/>
                        </a:spcAft>
                        <a:buFont typeface="Arial" panose="020B0604020202020204" pitchFamily="34" charset="0"/>
                        <a:buChar char="•"/>
                      </a:pPr>
                      <a:r>
                        <a:rPr lang="en-US" sz="2400" b="0" dirty="0">
                          <a:latin typeface="AvenirNextforSAS" panose="020B0503020202020204" pitchFamily="34" charset="0"/>
                        </a:rPr>
                        <a:t>Electric, gas, phone, internet, trash, cable, etc.</a:t>
                      </a:r>
                    </a:p>
                    <a:p>
                      <a:pPr marL="0" indent="0">
                        <a:spcBef>
                          <a:spcPts val="0"/>
                        </a:spcBef>
                        <a:spcAft>
                          <a:spcPts val="600"/>
                        </a:spcAft>
                        <a:buFont typeface="+mj-lt"/>
                        <a:buNone/>
                      </a:pPr>
                      <a:r>
                        <a:rPr lang="en-US" sz="2400" b="1" dirty="0">
                          <a:latin typeface="AvenirNextforSAS" panose="020B0503020202020204" pitchFamily="34" charset="0"/>
                        </a:rPr>
                        <a:t>9. Insurance payments</a:t>
                      </a:r>
                    </a:p>
                    <a:p>
                      <a:pPr marL="800100" lvl="1" indent="-342900">
                        <a:spcBef>
                          <a:spcPts val="0"/>
                        </a:spcBef>
                        <a:spcAft>
                          <a:spcPts val="600"/>
                        </a:spcAft>
                        <a:buFont typeface="Arial" panose="020B0604020202020204" pitchFamily="34" charset="0"/>
                        <a:buChar char="•"/>
                      </a:pPr>
                      <a:r>
                        <a:rPr lang="en-US" sz="2400" b="0" dirty="0">
                          <a:latin typeface="AvenirNextforSAS" panose="020B0503020202020204" pitchFamily="34" charset="0"/>
                        </a:rPr>
                        <a:t>Medicare, health insurance, life insurance, etc.</a:t>
                      </a:r>
                    </a:p>
                    <a:p>
                      <a:pPr marL="0" indent="0">
                        <a:buFont typeface="+mj-lt"/>
                        <a:buNone/>
                      </a:pPr>
                      <a:endParaRPr lang="en-US" sz="2400" dirty="0">
                        <a:latin typeface="AvenirNextforSAS" panose="020B0503020202020204" pitchFamily="34" charset="0"/>
                      </a:endParaRPr>
                    </a:p>
                  </a:txBody>
                  <a:tcPr/>
                </a:tc>
                <a:extLst>
                  <a:ext uri="{0D108BD9-81ED-4DB2-BD59-A6C34878D82A}">
                    <a16:rowId xmlns:a16="http://schemas.microsoft.com/office/drawing/2014/main" val="2557500591"/>
                  </a:ext>
                </a:extLst>
              </a:tr>
            </a:tbl>
          </a:graphicData>
        </a:graphic>
      </p:graphicFrame>
    </p:spTree>
    <p:extLst>
      <p:ext uri="{BB962C8B-B14F-4D97-AF65-F5344CB8AC3E}">
        <p14:creationId xmlns:p14="http://schemas.microsoft.com/office/powerpoint/2010/main" val="2675743468"/>
      </p:ext>
    </p:extLst>
  </p:cSld>
  <p:clrMapOvr>
    <a:masterClrMapping/>
  </p:clrMapOvr>
  <p:extLst>
    <p:ext uri="{6950BFC3-D8DA-4A85-94F7-54DA5524770B}">
      <p188:commentRel xmlns:p188="http://schemas.microsoft.com/office/powerpoint/2018/8/main" xmlns="" r:id="rId3"/>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a:solidFill>
                  <a:srgbClr val="1F5FAC"/>
                </a:solidFill>
                <a:latin typeface="AvenirNextforSAS" panose="020B0503020202020204" pitchFamily="34" charset="0"/>
              </a:rPr>
              <a:t>Your inventory should include… </a:t>
            </a:r>
          </a:p>
        </p:txBody>
      </p:sp>
      <p:sp>
        <p:nvSpPr>
          <p:cNvPr id="8" name="Content Placeholder 1"/>
          <p:cNvSpPr txBox="1">
            <a:spLocks/>
          </p:cNvSpPr>
          <p:nvPr/>
        </p:nvSpPr>
        <p:spPr>
          <a:xfrm>
            <a:off x="838200" y="1461537"/>
            <a:ext cx="10616381" cy="376089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Clr>
                <a:schemeClr val="accent3"/>
              </a:buClr>
            </a:pPr>
            <a:r>
              <a:rPr lang="en-US">
                <a:latin typeface="AvenirNextforSAS" panose="020B0503020202020204" pitchFamily="34" charset="0"/>
              </a:rPr>
              <a:t>Name of financial institutions/insurance companies</a:t>
            </a:r>
          </a:p>
          <a:p>
            <a:pPr>
              <a:spcAft>
                <a:spcPts val="600"/>
              </a:spcAft>
              <a:buClr>
                <a:schemeClr val="accent3"/>
              </a:buClr>
            </a:pPr>
            <a:r>
              <a:rPr lang="en-US">
                <a:latin typeface="AvenirNextforSAS" panose="020B0503020202020204" pitchFamily="34" charset="0"/>
              </a:rPr>
              <a:t>Location and contact information of agent/banker/advisor</a:t>
            </a:r>
          </a:p>
          <a:p>
            <a:pPr>
              <a:spcAft>
                <a:spcPts val="600"/>
              </a:spcAft>
              <a:buClr>
                <a:schemeClr val="accent3"/>
              </a:buClr>
            </a:pPr>
            <a:r>
              <a:rPr lang="en-US">
                <a:latin typeface="AvenirNextforSAS" panose="020B0503020202020204" pitchFamily="34" charset="0"/>
              </a:rPr>
              <a:t>Account number(s)</a:t>
            </a:r>
          </a:p>
          <a:p>
            <a:pPr>
              <a:spcAft>
                <a:spcPts val="600"/>
              </a:spcAft>
              <a:buClr>
                <a:schemeClr val="accent3"/>
              </a:buClr>
            </a:pPr>
            <a:r>
              <a:rPr lang="en-US">
                <a:latin typeface="AvenirNextforSAS" panose="020B0503020202020204" pitchFamily="34" charset="0"/>
              </a:rPr>
              <a:t>Account value(s), if applicable</a:t>
            </a:r>
          </a:p>
          <a:p>
            <a:pPr>
              <a:spcAft>
                <a:spcPts val="600"/>
              </a:spcAft>
              <a:buClr>
                <a:schemeClr val="accent3"/>
              </a:buClr>
            </a:pPr>
            <a:r>
              <a:rPr lang="en-US">
                <a:latin typeface="AvenirNextforSAS" panose="020B0503020202020204" pitchFamily="34" charset="0"/>
              </a:rPr>
              <a:t>Regular payments, if applicable</a:t>
            </a:r>
          </a:p>
          <a:p>
            <a:pPr>
              <a:spcAft>
                <a:spcPts val="600"/>
              </a:spcAft>
              <a:buClr>
                <a:schemeClr val="accent3"/>
              </a:buClr>
            </a:pPr>
            <a:r>
              <a:rPr lang="en-US">
                <a:latin typeface="AvenirNextforSAS" panose="020B0503020202020204" pitchFamily="34" charset="0"/>
              </a:rPr>
              <a:t>Usernames and passwords, if applicable</a:t>
            </a:r>
          </a:p>
          <a:p>
            <a:pPr>
              <a:spcAft>
                <a:spcPts val="600"/>
              </a:spcAft>
              <a:buClr>
                <a:schemeClr val="accent3"/>
              </a:buClr>
            </a:pPr>
            <a:r>
              <a:rPr lang="en-US">
                <a:latin typeface="AvenirNextforSAS" panose="020B0503020202020204" pitchFamily="34" charset="0"/>
              </a:rPr>
              <a:t>Date you last updated your inventory</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9706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851" y="1151163"/>
            <a:ext cx="2183295" cy="1325563"/>
          </a:xfrm>
        </p:spPr>
        <p:txBody>
          <a:bodyPr>
            <a:normAutofit fontScale="90000"/>
          </a:bodyPr>
          <a:lstStyle/>
          <a:p>
            <a:pPr algn="ctr"/>
            <a:r>
              <a:rPr lang="en-US" sz="3200" b="1">
                <a:solidFill>
                  <a:srgbClr val="1F5FAC"/>
                </a:solidFill>
                <a:latin typeface="AvenirNextforSAS" panose="020B0503020202020204" pitchFamily="34" charset="0"/>
              </a:rPr>
              <a:t>Inventory sample </a:t>
            </a:r>
            <a:br>
              <a:rPr lang="en-US" sz="3200" b="1">
                <a:solidFill>
                  <a:srgbClr val="1F5FAC"/>
                </a:solidFill>
                <a:latin typeface="AvenirNextforSAS" panose="020B0503020202020204" pitchFamily="34" charset="0"/>
              </a:rPr>
            </a:br>
            <a:endParaRPr lang="en-US" sz="3200" b="1">
              <a:solidFill>
                <a:srgbClr val="1F5FAC"/>
              </a:solidFill>
              <a:latin typeface="AvenirNextforSAS" panose="020B0503020202020204" pitchFamily="34" charset="0"/>
            </a:endParaRPr>
          </a:p>
        </p:txBody>
      </p:sp>
      <p:sp>
        <p:nvSpPr>
          <p:cNvPr id="5" name="Rectangle 4"/>
          <p:cNvSpPr/>
          <p:nvPr/>
        </p:nvSpPr>
        <p:spPr>
          <a:xfrm>
            <a:off x="0" y="5795508"/>
            <a:ext cx="12192000" cy="1062492"/>
          </a:xfrm>
          <a:prstGeom prst="rect">
            <a:avLst/>
          </a:prstGeom>
          <a:solidFill>
            <a:srgbClr val="15A6D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able&#10;&#10;Description automatically generated">
            <a:extLst>
              <a:ext uri="{FF2B5EF4-FFF2-40B4-BE49-F238E27FC236}">
                <a16:creationId xmlns:a16="http://schemas.microsoft.com/office/drawing/2014/main" id="{AC5603FE-C169-6C48-8EE7-9FC8CD9D36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199" y="42562"/>
            <a:ext cx="7924799" cy="5738647"/>
          </a:xfrm>
          <a:prstGeom prst="rect">
            <a:avLst/>
          </a:prstGeom>
        </p:spPr>
      </p:pic>
      <p:sp>
        <p:nvSpPr>
          <p:cNvPr id="7" name="Oval 6">
            <a:extLst>
              <a:ext uri="{FF2B5EF4-FFF2-40B4-BE49-F238E27FC236}">
                <a16:creationId xmlns:a16="http://schemas.microsoft.com/office/drawing/2014/main" id="{FB40142F-1AFA-9383-32C0-CADF5095496B}"/>
              </a:ext>
            </a:extLst>
          </p:cNvPr>
          <p:cNvSpPr/>
          <p:nvPr/>
        </p:nvSpPr>
        <p:spPr>
          <a:xfrm>
            <a:off x="1235037" y="2476726"/>
            <a:ext cx="2385974" cy="2385974"/>
          </a:xfrm>
          <a:prstGeom prst="ellipse">
            <a:avLst/>
          </a:prstGeom>
          <a:solidFill>
            <a:srgbClr val="1F5F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C4D4E1DB-867B-FB26-636C-3AE33A908B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8650" y="2673109"/>
            <a:ext cx="1913695" cy="1913695"/>
          </a:xfrm>
          <a:prstGeom prst="rect">
            <a:avLst/>
          </a:prstGeom>
        </p:spPr>
      </p:pic>
      <p:sp>
        <p:nvSpPr>
          <p:cNvPr id="8" name="TextBox 7"/>
          <p:cNvSpPr txBox="1"/>
          <p:nvPr/>
        </p:nvSpPr>
        <p:spPr>
          <a:xfrm>
            <a:off x="6263014" y="6062597"/>
            <a:ext cx="5791970" cy="461665"/>
          </a:xfrm>
          <a:prstGeom prst="rect">
            <a:avLst/>
          </a:prstGeom>
          <a:noFill/>
        </p:spPr>
        <p:txBody>
          <a:bodyPr wrap="none" rtlCol="0">
            <a:spAutoFit/>
          </a:bodyPr>
          <a:lstStyle/>
          <a:p>
            <a:r>
              <a:rPr lang="en-US" sz="2400" dirty="0">
                <a:latin typeface="AvenirNextforSAS" panose="020B0503020202020204" pitchFamily="34" charset="0"/>
              </a:rPr>
              <a:t>thinkingaheadroadmap.org/downloads</a:t>
            </a:r>
            <a:r>
              <a:rPr lang="en-US" b="1" dirty="0"/>
              <a:t> </a:t>
            </a:r>
            <a:endParaRPr lang="en-US" dirty="0"/>
          </a:p>
        </p:txBody>
      </p:sp>
    </p:spTree>
    <p:extLst>
      <p:ext uri="{BB962C8B-B14F-4D97-AF65-F5344CB8AC3E}">
        <p14:creationId xmlns:p14="http://schemas.microsoft.com/office/powerpoint/2010/main" val="109041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534" y="-4738"/>
            <a:ext cx="9674539" cy="1325563"/>
          </a:xfrm>
        </p:spPr>
        <p:txBody>
          <a:bodyPr>
            <a:normAutofit/>
          </a:bodyPr>
          <a:lstStyle/>
          <a:p>
            <a:r>
              <a:rPr lang="en-US" sz="3200" b="1">
                <a:solidFill>
                  <a:srgbClr val="1F5FAC"/>
                </a:solidFill>
                <a:latin typeface="AvenirNextforSAS" panose="020B0503020202020204" pitchFamily="34" charset="0"/>
              </a:rPr>
              <a:t>Where should you keep your inventory? </a:t>
            </a:r>
          </a:p>
        </p:txBody>
      </p:sp>
      <p:sp>
        <p:nvSpPr>
          <p:cNvPr id="5" name="Rectangle 4"/>
          <p:cNvSpPr/>
          <p:nvPr/>
        </p:nvSpPr>
        <p:spPr>
          <a:xfrm>
            <a:off x="0" y="5795508"/>
            <a:ext cx="12192000" cy="1062492"/>
          </a:xfrm>
          <a:prstGeom prst="rect">
            <a:avLst/>
          </a:prstGeom>
          <a:solidFill>
            <a:srgbClr val="15A6D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ackground pattern&#10;&#10;Description automatically generated with low confidence">
            <a:extLst>
              <a:ext uri="{FF2B5EF4-FFF2-40B4-BE49-F238E27FC236}">
                <a16:creationId xmlns:a16="http://schemas.microsoft.com/office/drawing/2014/main" id="{0202CD28-69F5-994E-ADCD-5BE3FF15FDC0}"/>
              </a:ext>
            </a:extLst>
          </p:cNvPr>
          <p:cNvPicPr>
            <a:picLocks noChangeAspect="1"/>
          </p:cNvPicPr>
          <p:nvPr/>
        </p:nvPicPr>
        <p:blipFill rotWithShape="1">
          <a:blip r:embed="rId3">
            <a:extLst>
              <a:ext uri="{28A0092B-C50C-407E-A947-70E740481C1C}">
                <a14:useLocalDpi xmlns:a14="http://schemas.microsoft.com/office/drawing/2010/main" val="0"/>
              </a:ext>
            </a:extLst>
          </a:blip>
          <a:srcRect l="15683" r="71184"/>
          <a:stretch/>
        </p:blipFill>
        <p:spPr>
          <a:xfrm>
            <a:off x="2481544" y="927832"/>
            <a:ext cx="3122259" cy="3992471"/>
          </a:xfrm>
          <a:prstGeom prst="rect">
            <a:avLst/>
          </a:prstGeom>
        </p:spPr>
      </p:pic>
      <p:sp>
        <p:nvSpPr>
          <p:cNvPr id="7" name="Oval 6">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CB520AE-1A8C-1E4F-9D7D-20949AC1619C}"/>
              </a:ext>
            </a:extLst>
          </p:cNvPr>
          <p:cNvSpPr txBox="1"/>
          <p:nvPr/>
        </p:nvSpPr>
        <p:spPr>
          <a:xfrm>
            <a:off x="3329341" y="4627915"/>
            <a:ext cx="1417982" cy="584775"/>
          </a:xfrm>
          <a:prstGeom prst="rect">
            <a:avLst/>
          </a:prstGeom>
          <a:noFill/>
        </p:spPr>
        <p:txBody>
          <a:bodyPr wrap="square" rtlCol="0">
            <a:spAutoFit/>
          </a:bodyPr>
          <a:lstStyle/>
          <a:p>
            <a:r>
              <a:rPr lang="en-US" sz="3200" b="1"/>
              <a:t>Online</a:t>
            </a:r>
          </a:p>
        </p:txBody>
      </p:sp>
      <p:pic>
        <p:nvPicPr>
          <p:cNvPr id="9" name="Picture 8" descr="Background pattern&#10;&#10;Description automatically generated with low confidence">
            <a:extLst>
              <a:ext uri="{FF2B5EF4-FFF2-40B4-BE49-F238E27FC236}">
                <a16:creationId xmlns:a16="http://schemas.microsoft.com/office/drawing/2014/main" id="{8D7EE1CB-326A-B9B8-2C64-13AD588C1CC0}"/>
              </a:ext>
            </a:extLst>
          </p:cNvPr>
          <p:cNvPicPr>
            <a:picLocks noChangeAspect="1"/>
          </p:cNvPicPr>
          <p:nvPr/>
        </p:nvPicPr>
        <p:blipFill rotWithShape="1">
          <a:blip r:embed="rId3">
            <a:extLst>
              <a:ext uri="{28A0092B-C50C-407E-A947-70E740481C1C}">
                <a14:useLocalDpi xmlns:a14="http://schemas.microsoft.com/office/drawing/2010/main" val="0"/>
              </a:ext>
            </a:extLst>
          </a:blip>
          <a:srcRect l="79808" t="8584" r="7885" b="12105"/>
          <a:stretch/>
        </p:blipFill>
        <p:spPr>
          <a:xfrm>
            <a:off x="6096000" y="1320824"/>
            <a:ext cx="2925855" cy="3166509"/>
          </a:xfrm>
          <a:prstGeom prst="rect">
            <a:avLst/>
          </a:prstGeom>
        </p:spPr>
      </p:pic>
      <p:sp>
        <p:nvSpPr>
          <p:cNvPr id="8" name="TextBox 7">
            <a:extLst>
              <a:ext uri="{FF2B5EF4-FFF2-40B4-BE49-F238E27FC236}">
                <a16:creationId xmlns:a16="http://schemas.microsoft.com/office/drawing/2014/main" id="{98E0C21F-4140-9245-B260-FB6F08E07775}"/>
              </a:ext>
            </a:extLst>
          </p:cNvPr>
          <p:cNvSpPr txBox="1"/>
          <p:nvPr/>
        </p:nvSpPr>
        <p:spPr>
          <a:xfrm>
            <a:off x="6849936" y="4627915"/>
            <a:ext cx="1417982" cy="584775"/>
          </a:xfrm>
          <a:prstGeom prst="rect">
            <a:avLst/>
          </a:prstGeom>
          <a:noFill/>
        </p:spPr>
        <p:txBody>
          <a:bodyPr wrap="square" rtlCol="0">
            <a:spAutoFit/>
          </a:bodyPr>
          <a:lstStyle/>
          <a:p>
            <a:r>
              <a:rPr lang="en-US" sz="3200" b="1"/>
              <a:t>Paper</a:t>
            </a:r>
          </a:p>
        </p:txBody>
      </p:sp>
    </p:spTree>
    <p:extLst>
      <p:ext uri="{BB962C8B-B14F-4D97-AF65-F5344CB8AC3E}">
        <p14:creationId xmlns:p14="http://schemas.microsoft.com/office/powerpoint/2010/main" val="3748716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15" y="1170919"/>
            <a:ext cx="3341009" cy="1325563"/>
          </a:xfrm>
        </p:spPr>
        <p:txBody>
          <a:bodyPr>
            <a:normAutofit fontScale="90000"/>
          </a:bodyPr>
          <a:lstStyle/>
          <a:p>
            <a:r>
              <a:rPr lang="en-US" sz="3200" b="1">
                <a:solidFill>
                  <a:srgbClr val="1F5FAC"/>
                </a:solidFill>
                <a:latin typeface="AvenirNextforSAS" panose="020B0503020202020204" pitchFamily="34" charset="0"/>
              </a:rPr>
              <a:t>Where should you store your inventory? </a:t>
            </a:r>
          </a:p>
        </p:txBody>
      </p:sp>
      <p:sp>
        <p:nvSpPr>
          <p:cNvPr id="5" name="Rectangle 4"/>
          <p:cNvSpPr/>
          <p:nvPr/>
        </p:nvSpPr>
        <p:spPr>
          <a:xfrm>
            <a:off x="0" y="5860652"/>
            <a:ext cx="12192000" cy="997348"/>
          </a:xfrm>
          <a:prstGeom prst="rect">
            <a:avLst/>
          </a:prstGeom>
          <a:solidFill>
            <a:srgbClr val="15A6D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Graphical user interface, text, application, email&#10;&#10;Description automatically generated">
            <a:extLst>
              <a:ext uri="{FF2B5EF4-FFF2-40B4-BE49-F238E27FC236}">
                <a16:creationId xmlns:a16="http://schemas.microsoft.com/office/drawing/2014/main" id="{E49BED42-F3E9-FA48-6A70-BC5A169BD0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428" y="0"/>
            <a:ext cx="7692571" cy="5860652"/>
          </a:xfrm>
          <a:prstGeom prst="rect">
            <a:avLst/>
          </a:prstGeom>
        </p:spPr>
      </p:pic>
    </p:spTree>
    <p:extLst>
      <p:ext uri="{BB962C8B-B14F-4D97-AF65-F5344CB8AC3E}">
        <p14:creationId xmlns:p14="http://schemas.microsoft.com/office/powerpoint/2010/main" val="3473713063"/>
      </p:ext>
    </p:extLst>
  </p:cSld>
  <p:clrMapOvr>
    <a:masterClrMapping/>
  </p:clrMapOvr>
  <p:extLst>
    <p:ext uri="{6950BFC3-D8DA-4A85-94F7-54DA5524770B}">
      <p188:commentRel xmlns:p188="http://schemas.microsoft.com/office/powerpoint/2018/8/main" xmlns="" r:id="rId4"/>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2402"/>
          </a:xfrm>
        </p:spPr>
        <p:txBody>
          <a:bodyPr>
            <a:normAutofit/>
          </a:bodyPr>
          <a:lstStyle/>
          <a:p>
            <a:r>
              <a:rPr lang="en-US" sz="3200" b="1">
                <a:solidFill>
                  <a:srgbClr val="1F5FAC"/>
                </a:solidFill>
                <a:latin typeface="AvenirNextforSAS" panose="020B0503020202020204" pitchFamily="34" charset="0"/>
              </a:rPr>
              <a:t>Words of wisdom</a:t>
            </a:r>
          </a:p>
        </p:txBody>
      </p:sp>
      <p:sp>
        <p:nvSpPr>
          <p:cNvPr id="3" name="Content Placeholder 2"/>
          <p:cNvSpPr>
            <a:spLocks noGrp="1"/>
          </p:cNvSpPr>
          <p:nvPr>
            <p:ph idx="1"/>
          </p:nvPr>
        </p:nvSpPr>
        <p:spPr>
          <a:xfrm>
            <a:off x="3725332" y="1444170"/>
            <a:ext cx="7628467" cy="4351338"/>
          </a:xfrm>
        </p:spPr>
        <p:txBody>
          <a:bodyPr>
            <a:normAutofit/>
          </a:bodyPr>
          <a:lstStyle/>
          <a:p>
            <a:r>
              <a:rPr lang="en-US">
                <a:latin typeface="AvenirNextforSAS" panose="020B0503020202020204" pitchFamily="34" charset="0"/>
              </a:rPr>
              <a:t>Use direct deposit for income sources</a:t>
            </a:r>
          </a:p>
          <a:p>
            <a:r>
              <a:rPr lang="en-US">
                <a:latin typeface="AvenirNextforSAS" panose="020B0503020202020204" pitchFamily="34" charset="0"/>
              </a:rPr>
              <a:t>Use automatic payment for regular bills</a:t>
            </a:r>
          </a:p>
          <a:p>
            <a:r>
              <a:rPr lang="en-US">
                <a:latin typeface="AvenirNextforSAS" panose="020B0503020202020204" pitchFamily="34" charset="0"/>
              </a:rPr>
              <a:t>Close unnecessary accounts</a:t>
            </a:r>
          </a:p>
          <a:p>
            <a:r>
              <a:rPr lang="en-US">
                <a:latin typeface="AvenirNextforSAS" panose="020B0503020202020204" pitchFamily="34" charset="0"/>
              </a:rPr>
              <a:t>Apply low limits on credit cards</a:t>
            </a:r>
          </a:p>
          <a:p>
            <a:r>
              <a:rPr lang="en-US">
                <a:latin typeface="AvenirNextforSAS" panose="020B0503020202020204" pitchFamily="34" charset="0"/>
              </a:rPr>
              <a:t>Set up account alerts to prevent fraud or identity theft</a:t>
            </a:r>
          </a:p>
          <a:p>
            <a:r>
              <a:rPr lang="en-US">
                <a:latin typeface="AvenirNextforSAS" panose="020B0503020202020204" pitchFamily="34" charset="0"/>
              </a:rPr>
              <a:t>Protect accounts that are managed online </a:t>
            </a:r>
          </a:p>
          <a:p>
            <a:r>
              <a:rPr lang="en-US">
                <a:latin typeface="AvenirNextforSAS" panose="020B0503020202020204" pitchFamily="34" charset="0"/>
              </a:rPr>
              <a:t>Account lockdowns</a:t>
            </a:r>
          </a:p>
          <a:p>
            <a:pPr marL="0" indent="0">
              <a:buNone/>
            </a:pPr>
            <a:endParaRPr lang="en-US">
              <a:latin typeface="AvenirNextforSAS" panose="020B0503020202020204" pitchFamily="34" charset="0"/>
            </a:endParaRPr>
          </a:p>
        </p:txBody>
      </p:sp>
      <p:sp>
        <p:nvSpPr>
          <p:cNvPr id="5" name="Rectangle 4"/>
          <p:cNvSpPr/>
          <p:nvPr/>
        </p:nvSpPr>
        <p:spPr>
          <a:xfrm>
            <a:off x="0" y="5795508"/>
            <a:ext cx="12192000" cy="1062492"/>
          </a:xfrm>
          <a:prstGeom prst="rect">
            <a:avLst/>
          </a:prstGeom>
          <a:solidFill>
            <a:srgbClr val="15A6D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DCE7CEA-F833-5063-8E26-B12173966BFE}"/>
              </a:ext>
            </a:extLst>
          </p:cNvPr>
          <p:cNvSpPr/>
          <p:nvPr/>
        </p:nvSpPr>
        <p:spPr>
          <a:xfrm>
            <a:off x="838200" y="1966028"/>
            <a:ext cx="2385974" cy="2385974"/>
          </a:xfrm>
          <a:prstGeom prst="ellipse">
            <a:avLst/>
          </a:prstGeom>
          <a:solidFill>
            <a:srgbClr val="1F5F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con&#10;&#10;Description automatically generated">
            <a:extLst>
              <a:ext uri="{FF2B5EF4-FFF2-40B4-BE49-F238E27FC236}">
                <a16:creationId xmlns:a16="http://schemas.microsoft.com/office/drawing/2014/main" id="{1908622D-61AE-6F55-D41D-E09CF17D0D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310" y="1975967"/>
            <a:ext cx="2005753" cy="2005753"/>
          </a:xfrm>
          <a:prstGeom prst="rect">
            <a:avLst/>
          </a:prstGeom>
        </p:spPr>
      </p:pic>
    </p:spTree>
    <p:extLst>
      <p:ext uri="{BB962C8B-B14F-4D97-AF65-F5344CB8AC3E}">
        <p14:creationId xmlns:p14="http://schemas.microsoft.com/office/powerpoint/2010/main" val="29657628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 background pattern&#10;&#10;Description automatically generated">
            <a:extLst>
              <a:ext uri="{FF2B5EF4-FFF2-40B4-BE49-F238E27FC236}">
                <a16:creationId xmlns:a16="http://schemas.microsoft.com/office/drawing/2014/main" id="{576AD448-6781-7F45-A04D-B91D4E8ADB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9078" y="-2276109"/>
            <a:ext cx="17130049" cy="12212962"/>
          </a:xfrm>
          <a:prstGeom prst="rect">
            <a:avLst/>
          </a:prstGeom>
        </p:spPr>
      </p:pic>
      <p:sp>
        <p:nvSpPr>
          <p:cNvPr id="13" name="Rectangle 12">
            <a:extLst>
              <a:ext uri="{FF2B5EF4-FFF2-40B4-BE49-F238E27FC236}">
                <a16:creationId xmlns:a16="http://schemas.microsoft.com/office/drawing/2014/main" id="{EDA3F4D1-2572-5546-BB3D-B4720ED6F52E}"/>
              </a:ext>
            </a:extLst>
          </p:cNvPr>
          <p:cNvSpPr/>
          <p:nvPr/>
        </p:nvSpPr>
        <p:spPr>
          <a:xfrm>
            <a:off x="-2688534" y="1467287"/>
            <a:ext cx="13444161" cy="4881110"/>
          </a:xfrm>
          <a:prstGeom prst="rect">
            <a:avLst/>
          </a:prstGeom>
          <a:solidFill>
            <a:srgbClr val="0D9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9C49486-48B7-874E-8169-6CB675F8131A}"/>
              </a:ext>
            </a:extLst>
          </p:cNvPr>
          <p:cNvSpPr txBox="1"/>
          <p:nvPr/>
        </p:nvSpPr>
        <p:spPr>
          <a:xfrm>
            <a:off x="16940463" y="5823284"/>
            <a:ext cx="184731" cy="369332"/>
          </a:xfrm>
          <a:prstGeom prst="rect">
            <a:avLst/>
          </a:prstGeom>
          <a:noFill/>
        </p:spPr>
        <p:txBody>
          <a:bodyPr wrap="none" rtlCol="0">
            <a:spAutoFit/>
          </a:bodyPr>
          <a:lstStyle/>
          <a:p>
            <a:endParaRPr lang="en-US"/>
          </a:p>
        </p:txBody>
      </p:sp>
      <p:sp>
        <p:nvSpPr>
          <p:cNvPr id="11" name="Title 4">
            <a:extLst>
              <a:ext uri="{FF2B5EF4-FFF2-40B4-BE49-F238E27FC236}">
                <a16:creationId xmlns:a16="http://schemas.microsoft.com/office/drawing/2014/main" id="{8E01CE1B-6B2F-F64A-A568-50DE05B91BBE}"/>
              </a:ext>
            </a:extLst>
          </p:cNvPr>
          <p:cNvSpPr>
            <a:spLocks noGrp="1"/>
          </p:cNvSpPr>
          <p:nvPr>
            <p:ph type="title"/>
          </p:nvPr>
        </p:nvSpPr>
        <p:spPr>
          <a:xfrm>
            <a:off x="856714" y="1914062"/>
            <a:ext cx="7460626" cy="648515"/>
          </a:xfrm>
        </p:spPr>
        <p:txBody>
          <a:bodyPr>
            <a:normAutofit/>
          </a:bodyPr>
          <a:lstStyle/>
          <a:p>
            <a:r>
              <a:rPr lang="en-US" sz="3200" b="1">
                <a:solidFill>
                  <a:schemeClr val="bg1"/>
                </a:solidFill>
                <a:latin typeface="AvenirNextforSAS" panose="020B0503020202020204" pitchFamily="34" charset="0"/>
              </a:rPr>
              <a:t>SECTION 4</a:t>
            </a:r>
          </a:p>
        </p:txBody>
      </p:sp>
      <p:sp>
        <p:nvSpPr>
          <p:cNvPr id="12" name="Title 4">
            <a:extLst>
              <a:ext uri="{FF2B5EF4-FFF2-40B4-BE49-F238E27FC236}">
                <a16:creationId xmlns:a16="http://schemas.microsoft.com/office/drawing/2014/main" id="{8C97E4D1-1C37-084E-8023-C1BE85588BE9}"/>
              </a:ext>
            </a:extLst>
          </p:cNvPr>
          <p:cNvSpPr txBox="1">
            <a:spLocks/>
          </p:cNvSpPr>
          <p:nvPr/>
        </p:nvSpPr>
        <p:spPr>
          <a:xfrm>
            <a:off x="856713" y="2716807"/>
            <a:ext cx="9634823" cy="322235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b="1">
                <a:solidFill>
                  <a:schemeClr val="bg1"/>
                </a:solidFill>
                <a:latin typeface="AvenirNextforSAS" panose="020B0503020202020204" pitchFamily="34" charset="0"/>
              </a:rPr>
              <a:t>Start an Open Conversation</a:t>
            </a:r>
          </a:p>
        </p:txBody>
      </p:sp>
    </p:spTree>
    <p:extLst>
      <p:ext uri="{BB962C8B-B14F-4D97-AF65-F5344CB8AC3E}">
        <p14:creationId xmlns:p14="http://schemas.microsoft.com/office/powerpoint/2010/main" val="727603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199" y="318493"/>
            <a:ext cx="10515600" cy="1325563"/>
          </a:xfrm>
        </p:spPr>
        <p:txBody>
          <a:bodyPr anchor="t">
            <a:normAutofit/>
          </a:bodyPr>
          <a:lstStyle/>
          <a:p>
            <a:pPr>
              <a:tabLst>
                <a:tab pos="4335463" algn="l"/>
              </a:tabLst>
            </a:pPr>
            <a:r>
              <a:rPr lang="en-US" sz="3200" b="1">
                <a:solidFill>
                  <a:srgbClr val="1F5FAC"/>
                </a:solidFill>
                <a:latin typeface="AvenirNextforSAS" panose="020B0503020202020204" pitchFamily="34" charset="0"/>
              </a:rPr>
              <a:t>Talking about money and future financial decision making can feel like the hardest step</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132668" y="1644056"/>
            <a:ext cx="8636000" cy="3970318"/>
          </a:xfrm>
          <a:prstGeom prst="rect">
            <a:avLst/>
          </a:prstGeom>
          <a:noFill/>
        </p:spPr>
        <p:txBody>
          <a:bodyPr wrap="square" rtlCol="0">
            <a:spAutoFit/>
          </a:bodyPr>
          <a:lstStyle/>
          <a:p>
            <a:r>
              <a:rPr lang="en-US" sz="2800">
                <a:latin typeface="AvenirNextforSAS" panose="020B0503020202020204" pitchFamily="34" charset="0"/>
              </a:rPr>
              <a:t>However, open conversations are critical. </a:t>
            </a:r>
          </a:p>
          <a:p>
            <a:endParaRPr lang="en-US" sz="2800">
              <a:latin typeface="AvenirNextforSAS" panose="020B0503020202020204" pitchFamily="34" charset="0"/>
            </a:endParaRPr>
          </a:p>
          <a:p>
            <a:r>
              <a:rPr lang="en-US" sz="2800" b="1">
                <a:latin typeface="AvenirNextforSAS" panose="020B0503020202020204" pitchFamily="34" charset="0"/>
              </a:rPr>
              <a:t>Open conversations help…</a:t>
            </a:r>
            <a:endParaRPr lang="en-US" sz="2800">
              <a:latin typeface="AvenirNextforSAS" panose="020B0503020202020204" pitchFamily="34" charset="0"/>
            </a:endParaRPr>
          </a:p>
          <a:p>
            <a:r>
              <a:rPr lang="en-US" sz="2800">
                <a:latin typeface="AvenirNextforSAS" panose="020B0503020202020204" pitchFamily="34" charset="0"/>
              </a:rPr>
              <a:t>…your financial advocate understand and accept their role</a:t>
            </a:r>
          </a:p>
          <a:p>
            <a:r>
              <a:rPr lang="en-US" sz="2800">
                <a:latin typeface="AvenirNextforSAS" panose="020B0503020202020204" pitchFamily="34" charset="0"/>
              </a:rPr>
              <a:t>…clarify your financial needs and goals</a:t>
            </a:r>
          </a:p>
          <a:p>
            <a:r>
              <a:rPr lang="en-US" sz="2800">
                <a:latin typeface="AvenirNextforSAS" panose="020B0503020202020204" pitchFamily="34" charset="0"/>
              </a:rPr>
              <a:t>…clear up misunderstandings</a:t>
            </a:r>
          </a:p>
          <a:p>
            <a:r>
              <a:rPr lang="en-US" sz="2800">
                <a:latin typeface="AvenirNextforSAS" panose="020B0503020202020204" pitchFamily="34" charset="0"/>
              </a:rPr>
              <a:t>…make it more likely that your financial values are reflected and needs are met in the future</a:t>
            </a:r>
          </a:p>
          <a:p>
            <a:endParaRPr lang="en-US" sz="2800">
              <a:latin typeface="AvenirNextforSAS" panose="020B0503020202020204" pitchFamily="34" charset="0"/>
            </a:endParaRPr>
          </a:p>
        </p:txBody>
      </p:sp>
      <p:sp>
        <p:nvSpPr>
          <p:cNvPr id="7" name="Oval 6">
            <a:extLst>
              <a:ext uri="{FF2B5EF4-FFF2-40B4-BE49-F238E27FC236}">
                <a16:creationId xmlns:a16="http://schemas.microsoft.com/office/drawing/2014/main" id="{913F2F4A-5C7B-A89A-7BC5-08B854BBD46F}"/>
              </a:ext>
            </a:extLst>
          </p:cNvPr>
          <p:cNvSpPr/>
          <p:nvPr/>
        </p:nvSpPr>
        <p:spPr>
          <a:xfrm>
            <a:off x="838199" y="2411496"/>
            <a:ext cx="1923438" cy="1923438"/>
          </a:xfrm>
          <a:prstGeom prst="ellipse">
            <a:avLst/>
          </a:prstGeom>
          <a:solidFill>
            <a:srgbClr val="009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con&#10;&#10;Description automatically generated">
            <a:extLst>
              <a:ext uri="{FF2B5EF4-FFF2-40B4-BE49-F238E27FC236}">
                <a16:creationId xmlns:a16="http://schemas.microsoft.com/office/drawing/2014/main" id="{9C042FDD-4A1A-9F3C-CEB8-6DA1D4E81E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2349457"/>
            <a:ext cx="1822368" cy="1822368"/>
          </a:xfrm>
          <a:prstGeom prst="rect">
            <a:avLst/>
          </a:prstGeom>
        </p:spPr>
      </p:pic>
    </p:spTree>
    <p:extLst>
      <p:ext uri="{BB962C8B-B14F-4D97-AF65-F5344CB8AC3E}">
        <p14:creationId xmlns:p14="http://schemas.microsoft.com/office/powerpoint/2010/main" val="4272794712"/>
      </p:ext>
    </p:extLst>
  </p:cSld>
  <p:clrMapOvr>
    <a:masterClrMapping/>
  </p:clrMapOvr>
  <p:extLst>
    <p:ext uri="{6950BFC3-D8DA-4A85-94F7-54DA5524770B}">
      <p188:commentRel xmlns:p188="http://schemas.microsoft.com/office/powerpoint/2018/8/main" xmlns="" r:id="rId4"/>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dirty="0">
                <a:solidFill>
                  <a:srgbClr val="1F5FAC"/>
                </a:solidFill>
                <a:latin typeface="AvenirNextforSAS" panose="020B0503020202020204" pitchFamily="34" charset="0"/>
              </a:rPr>
              <a:t>The </a:t>
            </a:r>
            <a:r>
              <a:rPr lang="en-US" sz="3200" b="1" i="1" dirty="0">
                <a:solidFill>
                  <a:srgbClr val="1F5FAC"/>
                </a:solidFill>
                <a:latin typeface="AvenirNextforSAS" panose="020B0503020202020204" pitchFamily="34" charset="0"/>
              </a:rPr>
              <a:t>Thinking Ahead Roadmap </a:t>
            </a:r>
            <a:r>
              <a:rPr lang="en-US" sz="3200" b="1" dirty="0">
                <a:solidFill>
                  <a:srgbClr val="1F5FAC"/>
                </a:solidFill>
                <a:latin typeface="AvenirNextforSAS" panose="020B0503020202020204" pitchFamily="34" charset="0"/>
              </a:rPr>
              <a:t>is here to help!</a:t>
            </a:r>
          </a:p>
        </p:txBody>
      </p:sp>
      <p:sp>
        <p:nvSpPr>
          <p:cNvPr id="5" name="Oval 4">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rotWithShape="1">
          <a:blip r:embed="rId3"/>
          <a:srcRect l="1607" r="1064"/>
          <a:stretch/>
        </p:blipFill>
        <p:spPr>
          <a:xfrm>
            <a:off x="461733" y="1201530"/>
            <a:ext cx="6642100" cy="4400227"/>
          </a:xfrm>
          <a:prstGeom prst="rect">
            <a:avLst/>
          </a:prstGeom>
        </p:spPr>
      </p:pic>
      <p:pic>
        <p:nvPicPr>
          <p:cNvPr id="6" name="Picture 5"/>
          <p:cNvPicPr>
            <a:picLocks noChangeAspect="1"/>
          </p:cNvPicPr>
          <p:nvPr/>
        </p:nvPicPr>
        <p:blipFill rotWithShape="1">
          <a:blip r:embed="rId4"/>
          <a:srcRect l="-1" r="14034" b="9397"/>
          <a:stretch/>
        </p:blipFill>
        <p:spPr>
          <a:xfrm>
            <a:off x="7857978" y="928908"/>
            <a:ext cx="3495822" cy="4361418"/>
          </a:xfrm>
          <a:prstGeom prst="rect">
            <a:avLst/>
          </a:prstGeom>
        </p:spPr>
      </p:pic>
      <p:sp>
        <p:nvSpPr>
          <p:cNvPr id="7" name="Content Placeholder 2"/>
          <p:cNvSpPr>
            <a:spLocks noGrp="1"/>
          </p:cNvSpPr>
          <p:nvPr>
            <p:ph idx="1"/>
          </p:nvPr>
        </p:nvSpPr>
        <p:spPr>
          <a:xfrm>
            <a:off x="6743363" y="6081853"/>
            <a:ext cx="5131137" cy="580414"/>
          </a:xfrm>
        </p:spPr>
        <p:txBody>
          <a:bodyPr>
            <a:normAutofit/>
          </a:bodyPr>
          <a:lstStyle/>
          <a:p>
            <a:pPr marL="45720" indent="0">
              <a:buNone/>
            </a:pPr>
            <a:r>
              <a:rPr lang="en-US" sz="2400" dirty="0">
                <a:latin typeface="AvenirNextforSAS" panose="020B0503020202020204" pitchFamily="34" charset="0"/>
              </a:rPr>
              <a:t>thinkingaheadroadmap.org</a:t>
            </a:r>
          </a:p>
        </p:txBody>
      </p:sp>
    </p:spTree>
    <p:extLst>
      <p:ext uri="{BB962C8B-B14F-4D97-AF65-F5344CB8AC3E}">
        <p14:creationId xmlns:p14="http://schemas.microsoft.com/office/powerpoint/2010/main" val="282236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
                                            <p:txEl>
                                              <p:pRg st="0" end="0"/>
                                            </p:txEl>
                                          </p:spTgt>
                                        </p:tgtEl>
                                      </p:cBhvr>
                                    </p:animEffect>
                                    <p:animScale>
                                      <p:cBhvr>
                                        <p:cTn id="7" dur="250" autoRev="1" fill="hold"/>
                                        <p:tgtEl>
                                          <p:spTgt spid="7">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a:solidFill>
                  <a:srgbClr val="1F5FAC"/>
                </a:solidFill>
                <a:latin typeface="AvenirNextforSAS" panose="020B0503020202020204" pitchFamily="34" charset="0"/>
              </a:rPr>
              <a:t>How do you begin?</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66534" y="1498600"/>
            <a:ext cx="6278777" cy="3970318"/>
          </a:xfrm>
          <a:prstGeom prst="rect">
            <a:avLst/>
          </a:prstGeom>
          <a:noFill/>
        </p:spPr>
        <p:txBody>
          <a:bodyPr wrap="square" rtlCol="0">
            <a:spAutoFit/>
          </a:bodyPr>
          <a:lstStyle/>
          <a:p>
            <a:r>
              <a:rPr lang="en-US" sz="2800" dirty="0">
                <a:latin typeface="AvenirNextforSAS" panose="020B0503020202020204" pitchFamily="34" charset="0"/>
              </a:rPr>
              <a:t>It’s best to find a time when you’re alone with your financial advocate and no one feels rushed or distracted.</a:t>
            </a:r>
          </a:p>
          <a:p>
            <a:endParaRPr lang="en-US" sz="2800" dirty="0">
              <a:latin typeface="AvenirNextforSAS" panose="020B0503020202020204" pitchFamily="34" charset="0"/>
            </a:endParaRPr>
          </a:p>
          <a:p>
            <a:r>
              <a:rPr lang="en-US" sz="2800" dirty="0">
                <a:latin typeface="AvenirNextforSAS" panose="020B0503020202020204" pitchFamily="34" charset="0"/>
              </a:rPr>
              <a:t>The first conversation is really about getting confirmation from your financial advocate that they are open to help.  </a:t>
            </a:r>
          </a:p>
        </p:txBody>
      </p:sp>
      <p:pic>
        <p:nvPicPr>
          <p:cNvPr id="4" name="Picture 3" descr="Icon&#10;&#10;Description automatically generated">
            <a:extLst>
              <a:ext uri="{FF2B5EF4-FFF2-40B4-BE49-F238E27FC236}">
                <a16:creationId xmlns:a16="http://schemas.microsoft.com/office/drawing/2014/main" id="{055081AE-3BA1-7CEE-69B9-D627E50018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0133" y="1498600"/>
            <a:ext cx="3149600" cy="3149600"/>
          </a:xfrm>
          <a:prstGeom prst="rect">
            <a:avLst/>
          </a:prstGeom>
        </p:spPr>
      </p:pic>
    </p:spTree>
    <p:extLst>
      <p:ext uri="{BB962C8B-B14F-4D97-AF65-F5344CB8AC3E}">
        <p14:creationId xmlns:p14="http://schemas.microsoft.com/office/powerpoint/2010/main" val="2604652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a:solidFill>
                  <a:srgbClr val="1F5FAC"/>
                </a:solidFill>
                <a:latin typeface="AvenirNextforSAS" panose="020B0503020202020204" pitchFamily="34" charset="0"/>
              </a:rPr>
              <a:t>Activity: Worksheet</a:t>
            </a:r>
          </a:p>
        </p:txBody>
      </p:sp>
      <p:sp>
        <p:nvSpPr>
          <p:cNvPr id="8" name="Content Placeholder 1"/>
          <p:cNvSpPr txBox="1">
            <a:spLocks/>
          </p:cNvSpPr>
          <p:nvPr/>
        </p:nvSpPr>
        <p:spPr>
          <a:xfrm>
            <a:off x="4761846" y="1554480"/>
            <a:ext cx="6989041" cy="39354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Clr>
                <a:schemeClr val="accent3"/>
              </a:buClr>
              <a:buNone/>
            </a:pPr>
            <a:r>
              <a:rPr lang="en-US" b="1">
                <a:latin typeface="AvenirNextforSAS" panose="020B0503020202020204" pitchFamily="34" charset="0"/>
              </a:rPr>
              <a:t>First, consider what’s important to you…</a:t>
            </a:r>
            <a:endParaRPr lang="en-US">
              <a:latin typeface="AvenirNextforSAS" panose="020B0503020202020204" pitchFamily="34" charset="0"/>
            </a:endParaRPr>
          </a:p>
          <a:p>
            <a:pPr marL="0" indent="0">
              <a:lnSpc>
                <a:spcPct val="100000"/>
              </a:lnSpc>
              <a:spcAft>
                <a:spcPts val="600"/>
              </a:spcAft>
              <a:buClr>
                <a:schemeClr val="accent3"/>
              </a:buClr>
              <a:buNone/>
            </a:pPr>
            <a:r>
              <a:rPr lang="en-US">
                <a:latin typeface="AvenirNextforSAS" panose="020B0503020202020204" pitchFamily="34" charset="0"/>
              </a:rPr>
              <a:t>Completing the financial values quiz and discussing your responses will help you and your advocate better understand your financial values and goals. But remember that your needs and circumstances may change as you age. </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BBF9E2-D391-47B6-646D-C5E87C3F7D5B}"/>
              </a:ext>
            </a:extLst>
          </p:cNvPr>
          <p:cNvSpPr/>
          <p:nvPr/>
        </p:nvSpPr>
        <p:spPr>
          <a:xfrm>
            <a:off x="838200" y="1554480"/>
            <a:ext cx="3276600" cy="3276600"/>
          </a:xfrm>
          <a:prstGeom prst="ellipse">
            <a:avLst/>
          </a:prstGeom>
          <a:solidFill>
            <a:srgbClr val="23A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EBB40B9B-26EF-7BCF-A48D-0520ACA099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5287" y="1756790"/>
            <a:ext cx="2745211" cy="2745211"/>
          </a:xfrm>
          <a:prstGeom prst="rect">
            <a:avLst/>
          </a:prstGeom>
        </p:spPr>
      </p:pic>
    </p:spTree>
    <p:extLst>
      <p:ext uri="{BB962C8B-B14F-4D97-AF65-F5344CB8AC3E}">
        <p14:creationId xmlns:p14="http://schemas.microsoft.com/office/powerpoint/2010/main" val="147242038"/>
      </p:ext>
    </p:extLst>
  </p:cSld>
  <p:clrMapOvr>
    <a:masterClrMapping/>
  </p:clrMapOvr>
  <p:extLst>
    <p:ext uri="{6950BFC3-D8DA-4A85-94F7-54DA5524770B}">
      <p188:commentRel xmlns:p188="http://schemas.microsoft.com/office/powerpoint/2018/8/main" xmlns="" r:id="rId4"/>
    </p:ext>
  </p:extLs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a:solidFill>
                  <a:srgbClr val="1F5FAC"/>
                </a:solidFill>
                <a:latin typeface="AvenirNextforSAS" panose="020B0503020202020204" pitchFamily="34" charset="0"/>
              </a:rPr>
              <a:t>The four “Ws”</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66534" y="1418587"/>
            <a:ext cx="11425466" cy="4555093"/>
          </a:xfrm>
          <a:prstGeom prst="rect">
            <a:avLst/>
          </a:prstGeom>
          <a:noFill/>
        </p:spPr>
        <p:txBody>
          <a:bodyPr wrap="square" rtlCol="0">
            <a:spAutoFit/>
          </a:bodyPr>
          <a:lstStyle/>
          <a:p>
            <a:r>
              <a:rPr lang="en-US" sz="2800">
                <a:latin typeface="AvenirNextforSAS" panose="020B0503020202020204" pitchFamily="34" charset="0"/>
              </a:rPr>
              <a:t>Visualizing and planning the conversation will help you get started. </a:t>
            </a:r>
            <a:endParaRPr lang="en-US" sz="3600" b="1">
              <a:solidFill>
                <a:srgbClr val="1F5FAC"/>
              </a:solidFill>
              <a:effectLst>
                <a:outerShdw blurRad="38100" dist="38100" dir="2700000" algn="tl">
                  <a:srgbClr val="000000">
                    <a:alpha val="43137"/>
                  </a:srgbClr>
                </a:outerShdw>
              </a:effectLst>
              <a:latin typeface="AvenirNextforSAS" panose="020B0503020202020204" pitchFamily="34" charset="0"/>
            </a:endParaRPr>
          </a:p>
          <a:p>
            <a:pPr>
              <a:lnSpc>
                <a:spcPct val="150000"/>
              </a:lnSpc>
            </a:pPr>
            <a:endParaRPr lang="en-US" sz="1200" b="1">
              <a:solidFill>
                <a:srgbClr val="1F5FAC"/>
              </a:solidFill>
              <a:effectLst>
                <a:outerShdw blurRad="38100" dist="38100" dir="2700000" algn="tl">
                  <a:srgbClr val="000000">
                    <a:alpha val="43137"/>
                  </a:srgbClr>
                </a:outerShdw>
              </a:effectLst>
              <a:latin typeface="AvenirNextforSAS" panose="020B0503020202020204" pitchFamily="34" charset="0"/>
            </a:endParaRPr>
          </a:p>
          <a:p>
            <a:pPr>
              <a:lnSpc>
                <a:spcPct val="150000"/>
              </a:lnSpc>
            </a:pPr>
            <a:r>
              <a:rPr lang="en-US" sz="3600" b="1">
                <a:solidFill>
                  <a:srgbClr val="1F5FAC"/>
                </a:solidFill>
                <a:effectLst>
                  <a:outerShdw blurRad="38100" dist="38100" dir="2700000" algn="tl">
                    <a:srgbClr val="000000">
                      <a:alpha val="43137"/>
                    </a:srgbClr>
                  </a:outerShdw>
                </a:effectLst>
                <a:latin typeface="AvenirNextforSAS" panose="020B0503020202020204" pitchFamily="34" charset="0"/>
              </a:rPr>
              <a:t>WHO</a:t>
            </a:r>
            <a:r>
              <a:rPr lang="en-US" sz="2800">
                <a:latin typeface="AvenirNextforSAS" panose="020B0503020202020204" pitchFamily="34" charset="0"/>
              </a:rPr>
              <a:t> should be there?</a:t>
            </a:r>
          </a:p>
          <a:p>
            <a:pPr>
              <a:lnSpc>
                <a:spcPct val="150000"/>
              </a:lnSpc>
            </a:pPr>
            <a:r>
              <a:rPr lang="en-US" sz="3600" b="1">
                <a:solidFill>
                  <a:srgbClr val="1F5FAC"/>
                </a:solidFill>
                <a:effectLst>
                  <a:outerShdw blurRad="38100" dist="38100" dir="2700000" algn="tl">
                    <a:srgbClr val="000000">
                      <a:alpha val="43137"/>
                    </a:srgbClr>
                  </a:outerShdw>
                </a:effectLst>
                <a:latin typeface="AvenirNextforSAS" panose="020B0503020202020204" pitchFamily="34" charset="0"/>
              </a:rPr>
              <a:t>WHEN</a:t>
            </a:r>
            <a:r>
              <a:rPr lang="en-US" sz="2800">
                <a:latin typeface="AvenirNextforSAS" panose="020B0503020202020204" pitchFamily="34" charset="0"/>
              </a:rPr>
              <a:t> do you plan to have the conversation?</a:t>
            </a:r>
          </a:p>
          <a:p>
            <a:pPr>
              <a:lnSpc>
                <a:spcPct val="150000"/>
              </a:lnSpc>
            </a:pPr>
            <a:r>
              <a:rPr lang="en-US" sz="3600" b="1">
                <a:solidFill>
                  <a:srgbClr val="1F5FAC"/>
                </a:solidFill>
                <a:effectLst>
                  <a:outerShdw blurRad="38100" dist="38100" dir="2700000" algn="tl">
                    <a:srgbClr val="000000">
                      <a:alpha val="43137"/>
                    </a:srgbClr>
                  </a:outerShdw>
                </a:effectLst>
                <a:latin typeface="AvenirNextforSAS" panose="020B0503020202020204" pitchFamily="34" charset="0"/>
              </a:rPr>
              <a:t>WHERE</a:t>
            </a:r>
            <a:r>
              <a:rPr lang="en-US" sz="2800">
                <a:latin typeface="AvenirNextforSAS" panose="020B0503020202020204" pitchFamily="34" charset="0"/>
              </a:rPr>
              <a:t> should the conversation take place?</a:t>
            </a:r>
          </a:p>
          <a:p>
            <a:pPr>
              <a:lnSpc>
                <a:spcPct val="150000"/>
              </a:lnSpc>
            </a:pPr>
            <a:r>
              <a:rPr lang="en-US" sz="3600" b="1">
                <a:solidFill>
                  <a:srgbClr val="1F5FAC"/>
                </a:solidFill>
                <a:effectLst>
                  <a:outerShdw blurRad="38100" dist="38100" dir="2700000" algn="tl">
                    <a:srgbClr val="000000">
                      <a:alpha val="43137"/>
                    </a:srgbClr>
                  </a:outerShdw>
                </a:effectLst>
                <a:latin typeface="AvenirNextforSAS" panose="020B0503020202020204" pitchFamily="34" charset="0"/>
              </a:rPr>
              <a:t>WHAT</a:t>
            </a:r>
            <a:r>
              <a:rPr lang="en-US" sz="2800">
                <a:latin typeface="AvenirNextforSAS" panose="020B0503020202020204" pitchFamily="34" charset="0"/>
              </a:rPr>
              <a:t> do you plan to say?</a:t>
            </a:r>
          </a:p>
          <a:p>
            <a:endParaRPr lang="en-US" sz="2800">
              <a:latin typeface="AvenirNextforSAS" panose="020B0503020202020204" pitchFamily="34" charset="0"/>
            </a:endParaRPr>
          </a:p>
        </p:txBody>
      </p:sp>
    </p:spTree>
    <p:extLst>
      <p:ext uri="{BB962C8B-B14F-4D97-AF65-F5344CB8AC3E}">
        <p14:creationId xmlns:p14="http://schemas.microsoft.com/office/powerpoint/2010/main" val="32681676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66078" y="810445"/>
            <a:ext cx="9459843" cy="4937915"/>
          </a:xfrm>
          <a:prstGeom prst="rect">
            <a:avLst/>
          </a:prstGeom>
        </p:spPr>
      </p:pic>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a:solidFill>
                  <a:srgbClr val="1F5FAC"/>
                </a:solidFill>
                <a:latin typeface="AvenirNextforSAS" panose="020B0503020202020204" pitchFamily="34" charset="0"/>
              </a:rPr>
              <a:t>Conversation starters you might try</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22581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a:solidFill>
                  <a:srgbClr val="1F5FAC"/>
                </a:solidFill>
                <a:latin typeface="AvenirNextforSAS" panose="020B0503020202020204" pitchFamily="34" charset="0"/>
              </a:rPr>
              <a:t>Activity: Worksheet</a:t>
            </a:r>
          </a:p>
        </p:txBody>
      </p:sp>
      <p:sp>
        <p:nvSpPr>
          <p:cNvPr id="8" name="Content Placeholder 1"/>
          <p:cNvSpPr txBox="1">
            <a:spLocks/>
          </p:cNvSpPr>
          <p:nvPr/>
        </p:nvSpPr>
        <p:spPr>
          <a:xfrm>
            <a:off x="4842932" y="2582523"/>
            <a:ext cx="5903221" cy="29386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Clr>
                <a:schemeClr val="accent3"/>
              </a:buClr>
              <a:buNone/>
            </a:pPr>
            <a:r>
              <a:rPr lang="en-US">
                <a:latin typeface="AvenirNextforSAS" panose="020B0503020202020204" pitchFamily="34" charset="0"/>
              </a:rPr>
              <a:t>Complete the four Ws worksheet and document what you hope to accomplish from the conversation</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EBBF9E2-D391-47B6-646D-C5E87C3F7D5B}"/>
              </a:ext>
            </a:extLst>
          </p:cNvPr>
          <p:cNvSpPr/>
          <p:nvPr/>
        </p:nvSpPr>
        <p:spPr>
          <a:xfrm>
            <a:off x="838200" y="1554480"/>
            <a:ext cx="3276600" cy="3276600"/>
          </a:xfrm>
          <a:prstGeom prst="ellipse">
            <a:avLst/>
          </a:prstGeom>
          <a:solidFill>
            <a:srgbClr val="23A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EBB40B9B-26EF-7BCF-A48D-0520ACA099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5287" y="1756790"/>
            <a:ext cx="2745211" cy="2745211"/>
          </a:xfrm>
          <a:prstGeom prst="rect">
            <a:avLst/>
          </a:prstGeom>
        </p:spPr>
      </p:pic>
    </p:spTree>
    <p:extLst>
      <p:ext uri="{BB962C8B-B14F-4D97-AF65-F5344CB8AC3E}">
        <p14:creationId xmlns:p14="http://schemas.microsoft.com/office/powerpoint/2010/main" val="14687543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a:solidFill>
                  <a:srgbClr val="1F5FAC"/>
                </a:solidFill>
                <a:latin typeface="AvenirNextforSAS" panose="020B0503020202020204" pitchFamily="34" charset="0"/>
              </a:rPr>
              <a:t>Activity: Group response</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731447" y="2314317"/>
            <a:ext cx="5833533" cy="1554272"/>
          </a:xfrm>
          <a:prstGeom prst="rect">
            <a:avLst/>
          </a:prstGeom>
          <a:noFill/>
        </p:spPr>
        <p:txBody>
          <a:bodyPr wrap="square" rtlCol="0">
            <a:spAutoFit/>
          </a:bodyPr>
          <a:lstStyle/>
          <a:p>
            <a:r>
              <a:rPr lang="en-US" sz="2800" i="1">
                <a:latin typeface="AvenirNextforSAS" panose="020B0503020202020204" pitchFamily="34" charset="0"/>
              </a:rPr>
              <a:t>If they say….</a:t>
            </a:r>
          </a:p>
          <a:p>
            <a:endParaRPr lang="en-US" sz="1100">
              <a:latin typeface="AvenirNextforSAS" panose="020B0503020202020204" pitchFamily="34" charset="0"/>
            </a:endParaRPr>
          </a:p>
          <a:p>
            <a:r>
              <a:rPr lang="en-US" sz="2800">
                <a:solidFill>
                  <a:srgbClr val="1F5FAC"/>
                </a:solidFill>
                <a:latin typeface="AvenirNextforSAS" panose="020B0503020202020204" pitchFamily="34" charset="0"/>
              </a:rPr>
              <a:t>“This is depressing. I don’t want to think about you getting older.”</a:t>
            </a:r>
          </a:p>
        </p:txBody>
      </p:sp>
      <p:sp>
        <p:nvSpPr>
          <p:cNvPr id="9" name="Oval 8">
            <a:extLst>
              <a:ext uri="{FF2B5EF4-FFF2-40B4-BE49-F238E27FC236}">
                <a16:creationId xmlns:a16="http://schemas.microsoft.com/office/drawing/2014/main" id="{1173576D-4B0D-22DA-42EF-DCA16CF6DCFB}"/>
              </a:ext>
            </a:extLst>
          </p:cNvPr>
          <p:cNvSpPr/>
          <p:nvPr/>
        </p:nvSpPr>
        <p:spPr>
          <a:xfrm>
            <a:off x="838200" y="1554480"/>
            <a:ext cx="3276600" cy="3276600"/>
          </a:xfrm>
          <a:prstGeom prst="ellipse">
            <a:avLst/>
          </a:prstGeom>
          <a:solidFill>
            <a:srgbClr val="1F5F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BDD32C6E-909E-C534-8175-4D6BE0633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539240"/>
            <a:ext cx="3104427" cy="3104427"/>
          </a:xfrm>
          <a:prstGeom prst="rect">
            <a:avLst/>
          </a:prstGeom>
        </p:spPr>
      </p:pic>
    </p:spTree>
    <p:extLst>
      <p:ext uri="{BB962C8B-B14F-4D97-AF65-F5344CB8AC3E}">
        <p14:creationId xmlns:p14="http://schemas.microsoft.com/office/powerpoint/2010/main" val="18754273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a:solidFill>
                  <a:srgbClr val="1F5FAC"/>
                </a:solidFill>
                <a:latin typeface="AvenirNextforSAS" panose="020B0503020202020204" pitchFamily="34" charset="0"/>
              </a:rPr>
              <a:t>Activity: Group response</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724399" y="2065868"/>
            <a:ext cx="6665233" cy="2846933"/>
          </a:xfrm>
          <a:prstGeom prst="rect">
            <a:avLst/>
          </a:prstGeom>
          <a:noFill/>
        </p:spPr>
        <p:txBody>
          <a:bodyPr wrap="square" rtlCol="0">
            <a:spAutoFit/>
          </a:bodyPr>
          <a:lstStyle/>
          <a:p>
            <a:r>
              <a:rPr lang="en-US" sz="2800" i="1">
                <a:latin typeface="AvenirNextforSAS" panose="020B0503020202020204" pitchFamily="34" charset="0"/>
              </a:rPr>
              <a:t>You might say…</a:t>
            </a:r>
          </a:p>
          <a:p>
            <a:endParaRPr lang="en-US" sz="1100">
              <a:latin typeface="AvenirNextforSAS" panose="020B0503020202020204" pitchFamily="34" charset="0"/>
            </a:endParaRPr>
          </a:p>
          <a:p>
            <a:r>
              <a:rPr lang="en-US" sz="2800">
                <a:solidFill>
                  <a:srgbClr val="0D9748"/>
                </a:solidFill>
                <a:latin typeface="AvenirNextforSAS" panose="020B0503020202020204" pitchFamily="34" charset="0"/>
              </a:rPr>
              <a:t>“It might be hard to talk about it at first, but having this conversation now will make things easier down the road. It will make me feel better to know that I can count on you.”</a:t>
            </a:r>
          </a:p>
        </p:txBody>
      </p:sp>
      <p:sp>
        <p:nvSpPr>
          <p:cNvPr id="9" name="Oval 8">
            <a:extLst>
              <a:ext uri="{FF2B5EF4-FFF2-40B4-BE49-F238E27FC236}">
                <a16:creationId xmlns:a16="http://schemas.microsoft.com/office/drawing/2014/main" id="{1173576D-4B0D-22DA-42EF-DCA16CF6DCFB}"/>
              </a:ext>
            </a:extLst>
          </p:cNvPr>
          <p:cNvSpPr/>
          <p:nvPr/>
        </p:nvSpPr>
        <p:spPr>
          <a:xfrm>
            <a:off x="838200" y="1554480"/>
            <a:ext cx="3276600" cy="3276600"/>
          </a:xfrm>
          <a:prstGeom prst="ellipse">
            <a:avLst/>
          </a:prstGeom>
          <a:solidFill>
            <a:srgbClr val="009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BDD32C6E-909E-C534-8175-4D6BE0633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539240"/>
            <a:ext cx="3104427" cy="3104427"/>
          </a:xfrm>
          <a:prstGeom prst="rect">
            <a:avLst/>
          </a:prstGeom>
        </p:spPr>
      </p:pic>
    </p:spTree>
    <p:extLst>
      <p:ext uri="{BB962C8B-B14F-4D97-AF65-F5344CB8AC3E}">
        <p14:creationId xmlns:p14="http://schemas.microsoft.com/office/powerpoint/2010/main" val="346953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a:solidFill>
                  <a:srgbClr val="1F5FAC"/>
                </a:solidFill>
                <a:latin typeface="AvenirNextforSAS" panose="020B0503020202020204" pitchFamily="34" charset="0"/>
              </a:rPr>
              <a:t>Activity: Group response</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826000" y="2302933"/>
            <a:ext cx="6527799" cy="1569660"/>
          </a:xfrm>
          <a:prstGeom prst="rect">
            <a:avLst/>
          </a:prstGeom>
          <a:noFill/>
        </p:spPr>
        <p:txBody>
          <a:bodyPr wrap="square" rtlCol="0">
            <a:spAutoFit/>
          </a:bodyPr>
          <a:lstStyle/>
          <a:p>
            <a:r>
              <a:rPr lang="en-US" sz="2800" i="1">
                <a:latin typeface="AvenirNextforSAS" panose="020B0503020202020204" pitchFamily="34" charset="0"/>
              </a:rPr>
              <a:t>If they say….</a:t>
            </a:r>
          </a:p>
          <a:p>
            <a:endParaRPr lang="en-US" sz="1200">
              <a:latin typeface="AvenirNextforSAS" panose="020B0503020202020204" pitchFamily="34" charset="0"/>
            </a:endParaRPr>
          </a:p>
          <a:p>
            <a:r>
              <a:rPr lang="en-US" sz="2800">
                <a:solidFill>
                  <a:srgbClr val="1F5FAC"/>
                </a:solidFill>
                <a:latin typeface="AvenirNextforSAS" panose="020B0503020202020204" pitchFamily="34" charset="0"/>
              </a:rPr>
              <a:t>“Do we have to talk about this now? I have a lot of other things on my mind.”</a:t>
            </a:r>
          </a:p>
        </p:txBody>
      </p:sp>
      <p:sp>
        <p:nvSpPr>
          <p:cNvPr id="9" name="Oval 8">
            <a:extLst>
              <a:ext uri="{FF2B5EF4-FFF2-40B4-BE49-F238E27FC236}">
                <a16:creationId xmlns:a16="http://schemas.microsoft.com/office/drawing/2014/main" id="{7BA7A000-3099-FAB9-39D7-051C46B4BBD2}"/>
              </a:ext>
            </a:extLst>
          </p:cNvPr>
          <p:cNvSpPr/>
          <p:nvPr/>
        </p:nvSpPr>
        <p:spPr>
          <a:xfrm>
            <a:off x="838200" y="1554480"/>
            <a:ext cx="3276600" cy="3276600"/>
          </a:xfrm>
          <a:prstGeom prst="ellipse">
            <a:avLst/>
          </a:prstGeom>
          <a:solidFill>
            <a:srgbClr val="1F5F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6C2BBCBF-98A1-479A-AB76-9327FD0B5E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539240"/>
            <a:ext cx="3104427" cy="3104427"/>
          </a:xfrm>
          <a:prstGeom prst="rect">
            <a:avLst/>
          </a:prstGeom>
        </p:spPr>
      </p:pic>
    </p:spTree>
    <p:extLst>
      <p:ext uri="{BB962C8B-B14F-4D97-AF65-F5344CB8AC3E}">
        <p14:creationId xmlns:p14="http://schemas.microsoft.com/office/powerpoint/2010/main" val="5893614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a:solidFill>
                  <a:srgbClr val="1F5FAC"/>
                </a:solidFill>
                <a:latin typeface="AvenirNextforSAS" panose="020B0503020202020204" pitchFamily="34" charset="0"/>
              </a:rPr>
              <a:t>Activity: Group response</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825999" y="2031999"/>
            <a:ext cx="6563633" cy="2421467"/>
          </a:xfrm>
          <a:prstGeom prst="rect">
            <a:avLst/>
          </a:prstGeom>
          <a:noFill/>
        </p:spPr>
        <p:txBody>
          <a:bodyPr wrap="square" rtlCol="0">
            <a:spAutoFit/>
          </a:bodyPr>
          <a:lstStyle/>
          <a:p>
            <a:r>
              <a:rPr lang="en-US" sz="2800" i="1">
                <a:latin typeface="AvenirNextforSAS" panose="020B0503020202020204" pitchFamily="34" charset="0"/>
              </a:rPr>
              <a:t>You might say…</a:t>
            </a:r>
          </a:p>
          <a:p>
            <a:endParaRPr lang="en-US" sz="1100">
              <a:latin typeface="AvenirNextforSAS" panose="020B0503020202020204" pitchFamily="34" charset="0"/>
            </a:endParaRPr>
          </a:p>
          <a:p>
            <a:r>
              <a:rPr lang="en-US" sz="2800">
                <a:solidFill>
                  <a:srgbClr val="0D9748"/>
                </a:solidFill>
                <a:latin typeface="AvenirNextforSAS" panose="020B0503020202020204" pitchFamily="34" charset="0"/>
              </a:rPr>
              <a:t>“We can pick up the conversation later when you have less on your mind. But this is important, so let’s put a date and time on the calendar to sit down and talk.”</a:t>
            </a:r>
          </a:p>
        </p:txBody>
      </p:sp>
      <p:sp>
        <p:nvSpPr>
          <p:cNvPr id="9" name="Oval 8">
            <a:extLst>
              <a:ext uri="{FF2B5EF4-FFF2-40B4-BE49-F238E27FC236}">
                <a16:creationId xmlns:a16="http://schemas.microsoft.com/office/drawing/2014/main" id="{7BA7A000-3099-FAB9-39D7-051C46B4BBD2}"/>
              </a:ext>
            </a:extLst>
          </p:cNvPr>
          <p:cNvSpPr/>
          <p:nvPr/>
        </p:nvSpPr>
        <p:spPr>
          <a:xfrm>
            <a:off x="838200" y="1554480"/>
            <a:ext cx="3276600" cy="3276600"/>
          </a:xfrm>
          <a:prstGeom prst="ellipse">
            <a:avLst/>
          </a:prstGeom>
          <a:solidFill>
            <a:srgbClr val="009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6C2BBCBF-98A1-479A-AB76-9327FD0B5E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539240"/>
            <a:ext cx="3104427" cy="3104427"/>
          </a:xfrm>
          <a:prstGeom prst="rect">
            <a:avLst/>
          </a:prstGeom>
        </p:spPr>
      </p:pic>
    </p:spTree>
    <p:extLst>
      <p:ext uri="{BB962C8B-B14F-4D97-AF65-F5344CB8AC3E}">
        <p14:creationId xmlns:p14="http://schemas.microsoft.com/office/powerpoint/2010/main" val="149991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a:solidFill>
                  <a:srgbClr val="1F5FAC"/>
                </a:solidFill>
                <a:latin typeface="AvenirNextforSAS" panose="020B0503020202020204" pitchFamily="34" charset="0"/>
              </a:rPr>
              <a:t>What do you hope to accomplish?</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9162" y="1279126"/>
            <a:ext cx="11173675" cy="4216539"/>
          </a:xfrm>
          <a:prstGeom prst="rect">
            <a:avLst/>
          </a:prstGeom>
          <a:noFill/>
        </p:spPr>
        <p:txBody>
          <a:bodyPr wrap="square" rtlCol="0">
            <a:spAutoFit/>
          </a:bodyPr>
          <a:lstStyle/>
          <a:p>
            <a:r>
              <a:rPr lang="en-US" sz="2800" dirty="0">
                <a:latin typeface="AvenirNextforSAS" panose="020B0503020202020204" pitchFamily="34" charset="0"/>
              </a:rPr>
              <a:t>In the first conversation, you should get confirmation from your preferred financial advocate that they are </a:t>
            </a:r>
            <a:r>
              <a:rPr lang="en-US" sz="2800" dirty="0" smtClean="0">
                <a:latin typeface="AvenirNextforSAS" panose="020B0503020202020204" pitchFamily="34" charset="0"/>
              </a:rPr>
              <a:t>willing and up to the task.</a:t>
            </a:r>
            <a:endParaRPr lang="en-US" sz="2800" dirty="0">
              <a:latin typeface="AvenirNextforSAS" panose="020B0503020202020204" pitchFamily="34" charset="0"/>
            </a:endParaRPr>
          </a:p>
          <a:p>
            <a:endParaRPr lang="en-US" dirty="0">
              <a:latin typeface="AvenirNextforSAS" panose="020B0503020202020204" pitchFamily="34" charset="0"/>
            </a:endParaRPr>
          </a:p>
          <a:p>
            <a:r>
              <a:rPr lang="en-US" sz="2800" dirty="0">
                <a:latin typeface="AvenirNextforSAS" panose="020B0503020202020204" pitchFamily="34" charset="0"/>
              </a:rPr>
              <a:t>You may also want to share:</a:t>
            </a:r>
          </a:p>
          <a:p>
            <a:endParaRPr lang="en-US" sz="800" dirty="0">
              <a:latin typeface="AvenirNextforSAS" panose="020B0503020202020204" pitchFamily="34" charset="0"/>
            </a:endParaRPr>
          </a:p>
          <a:p>
            <a:r>
              <a:rPr lang="en-US" sz="2800" dirty="0">
                <a:latin typeface="AvenirNextforSAS" panose="020B0503020202020204" pitchFamily="34" charset="0"/>
              </a:rPr>
              <a:t>•  Where your financial inventory is stored </a:t>
            </a:r>
          </a:p>
          <a:p>
            <a:r>
              <a:rPr lang="en-US" sz="2800" dirty="0">
                <a:latin typeface="AvenirNextforSAS" panose="020B0503020202020204" pitchFamily="34" charset="0"/>
              </a:rPr>
              <a:t>•  How to access it </a:t>
            </a:r>
          </a:p>
          <a:p>
            <a:r>
              <a:rPr lang="en-US" sz="2800" dirty="0">
                <a:latin typeface="AvenirNextforSAS" panose="020B0503020202020204" pitchFamily="34" charset="0"/>
              </a:rPr>
              <a:t>•  Special requests for how you want your money to be used</a:t>
            </a:r>
          </a:p>
          <a:p>
            <a:endParaRPr lang="en-US" dirty="0">
              <a:latin typeface="AvenirNextforSAS" panose="020B0503020202020204" pitchFamily="34" charset="0"/>
            </a:endParaRPr>
          </a:p>
          <a:p>
            <a:r>
              <a:rPr lang="en-US" sz="2800" dirty="0">
                <a:latin typeface="AvenirNextforSAS" panose="020B0503020202020204" pitchFamily="34" charset="0"/>
              </a:rPr>
              <a:t>Give them a copy of “</a:t>
            </a:r>
            <a:r>
              <a:rPr lang="en-US" sz="2800" i="1" dirty="0">
                <a:latin typeface="AvenirNextforSAS" panose="020B0503020202020204" pitchFamily="34" charset="0"/>
              </a:rPr>
              <a:t>What you need to know as a financial advocate” </a:t>
            </a:r>
            <a:r>
              <a:rPr lang="en-US" sz="2800" dirty="0">
                <a:latin typeface="AvenirNextforSAS" panose="020B0503020202020204" pitchFamily="34" charset="0"/>
              </a:rPr>
              <a:t>available on the website.</a:t>
            </a:r>
            <a:endParaRPr lang="en-US" sz="2800" i="1" dirty="0">
              <a:latin typeface="AvenirNextforSAS" panose="020B0503020202020204" pitchFamily="34" charset="0"/>
            </a:endParaRPr>
          </a:p>
        </p:txBody>
      </p:sp>
      <p:sp>
        <p:nvSpPr>
          <p:cNvPr id="7" name="TextBox 6"/>
          <p:cNvSpPr txBox="1"/>
          <p:nvPr/>
        </p:nvSpPr>
        <p:spPr>
          <a:xfrm>
            <a:off x="6263014" y="6062597"/>
            <a:ext cx="5791970" cy="461665"/>
          </a:xfrm>
          <a:prstGeom prst="rect">
            <a:avLst/>
          </a:prstGeom>
          <a:noFill/>
        </p:spPr>
        <p:txBody>
          <a:bodyPr wrap="none" rtlCol="0">
            <a:spAutoFit/>
          </a:bodyPr>
          <a:lstStyle/>
          <a:p>
            <a:r>
              <a:rPr lang="en-US" sz="2400" dirty="0">
                <a:latin typeface="AvenirNextforSAS" panose="020B0503020202020204" pitchFamily="34" charset="0"/>
              </a:rPr>
              <a:t>thinkingaheadroadmap.org/downloads</a:t>
            </a:r>
            <a:r>
              <a:rPr lang="en-US" b="1" dirty="0"/>
              <a:t> </a:t>
            </a:r>
            <a:endParaRPr lang="en-US" dirty="0"/>
          </a:p>
        </p:txBody>
      </p:sp>
    </p:spTree>
    <p:extLst>
      <p:ext uri="{BB962C8B-B14F-4D97-AF65-F5344CB8AC3E}">
        <p14:creationId xmlns:p14="http://schemas.microsoft.com/office/powerpoint/2010/main" val="1357603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a:solidFill>
                  <a:srgbClr val="1F5FAC"/>
                </a:solidFill>
                <a:latin typeface="AvenirNextforSAS" panose="020B0503020202020204" pitchFamily="34" charset="0"/>
              </a:rPr>
              <a:t>Here is what we will cover in this workshop</a:t>
            </a:r>
          </a:p>
        </p:txBody>
      </p:sp>
      <p:sp>
        <p:nvSpPr>
          <p:cNvPr id="8" name="Content Placeholder 1"/>
          <p:cNvSpPr txBox="1">
            <a:spLocks/>
          </p:cNvSpPr>
          <p:nvPr/>
        </p:nvSpPr>
        <p:spPr>
          <a:xfrm>
            <a:off x="838200" y="1366685"/>
            <a:ext cx="10873154" cy="42981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600"/>
              </a:spcBef>
              <a:spcAft>
                <a:spcPts val="600"/>
              </a:spcAft>
              <a:buClr>
                <a:schemeClr val="accent3"/>
              </a:buClr>
              <a:buFont typeface="+mj-lt"/>
              <a:buAutoNum type="arabicPeriod"/>
            </a:pPr>
            <a:r>
              <a:rPr lang="en-US">
                <a:latin typeface="AvenirNextforSAS" panose="020B0503020202020204" pitchFamily="34" charset="0"/>
              </a:rPr>
              <a:t>Why advance financial care planning is important</a:t>
            </a:r>
          </a:p>
          <a:p>
            <a:pPr marL="457200" indent="-457200">
              <a:spcBef>
                <a:spcPts val="600"/>
              </a:spcBef>
              <a:spcAft>
                <a:spcPts val="600"/>
              </a:spcAft>
              <a:buClr>
                <a:schemeClr val="accent3"/>
              </a:buClr>
              <a:buFont typeface="+mj-lt"/>
              <a:buAutoNum type="arabicPeriod"/>
            </a:pPr>
            <a:r>
              <a:rPr lang="en-US">
                <a:latin typeface="AvenirNextforSAS" panose="020B0503020202020204" pitchFamily="34" charset="0"/>
              </a:rPr>
              <a:t>How to pick someone you trust to be your financial advocate</a:t>
            </a:r>
          </a:p>
          <a:p>
            <a:pPr marL="457200" indent="-457200">
              <a:spcBef>
                <a:spcPts val="600"/>
              </a:spcBef>
              <a:spcAft>
                <a:spcPts val="600"/>
              </a:spcAft>
              <a:buClr>
                <a:schemeClr val="accent3"/>
              </a:buClr>
              <a:buFont typeface="+mj-lt"/>
              <a:buAutoNum type="arabicPeriod"/>
            </a:pPr>
            <a:r>
              <a:rPr lang="en-US">
                <a:latin typeface="AvenirNextforSAS" panose="020B0503020202020204" pitchFamily="34" charset="0"/>
              </a:rPr>
              <a:t>How to organize your finances</a:t>
            </a:r>
          </a:p>
          <a:p>
            <a:pPr marL="457200" indent="-457200">
              <a:spcBef>
                <a:spcPts val="600"/>
              </a:spcBef>
              <a:spcAft>
                <a:spcPts val="600"/>
              </a:spcAft>
              <a:buClr>
                <a:schemeClr val="accent3"/>
              </a:buClr>
              <a:buFont typeface="+mj-lt"/>
              <a:buAutoNum type="arabicPeriod"/>
            </a:pPr>
            <a:r>
              <a:rPr lang="en-US">
                <a:latin typeface="AvenirNextforSAS" panose="020B0503020202020204" pitchFamily="34" charset="0"/>
              </a:rPr>
              <a:t>Tips for beginning conversations about future money management</a:t>
            </a:r>
          </a:p>
          <a:p>
            <a:pPr marL="457200" indent="-457200">
              <a:spcBef>
                <a:spcPts val="600"/>
              </a:spcBef>
              <a:spcAft>
                <a:spcPts val="600"/>
              </a:spcAft>
              <a:buClr>
                <a:schemeClr val="accent3"/>
              </a:buClr>
              <a:buFont typeface="+mj-lt"/>
              <a:buAutoNum type="arabicPeriod"/>
            </a:pPr>
            <a:r>
              <a:rPr lang="en-US">
                <a:latin typeface="AvenirNextforSAS" panose="020B0503020202020204" pitchFamily="34" charset="0"/>
              </a:rPr>
              <a:t>How to give your financial advocate the legal authority to help </a:t>
            </a:r>
          </a:p>
          <a:p>
            <a:pPr marL="457200" indent="-457200">
              <a:spcBef>
                <a:spcPts val="600"/>
              </a:spcBef>
              <a:spcAft>
                <a:spcPts val="600"/>
              </a:spcAft>
              <a:buClr>
                <a:schemeClr val="accent3"/>
              </a:buClr>
              <a:buFont typeface="+mj-lt"/>
              <a:buAutoNum type="arabicPeriod"/>
            </a:pPr>
            <a:r>
              <a:rPr lang="en-US">
                <a:latin typeface="AvenirNextforSAS" panose="020B0503020202020204" pitchFamily="34" charset="0"/>
              </a:rPr>
              <a:t>Learning when to involve your financial advocate</a:t>
            </a:r>
          </a:p>
          <a:p>
            <a:pPr marL="457200" indent="-457200">
              <a:spcBef>
                <a:spcPts val="600"/>
              </a:spcBef>
              <a:spcAft>
                <a:spcPts val="600"/>
              </a:spcAft>
              <a:buClr>
                <a:schemeClr val="accent3"/>
              </a:buClr>
              <a:buFont typeface="+mj-lt"/>
              <a:buAutoNum type="arabicPeriod"/>
            </a:pPr>
            <a:r>
              <a:rPr lang="en-US">
                <a:latin typeface="AvenirNextforSAS" panose="020B0503020202020204" pitchFamily="34" charset="0"/>
              </a:rPr>
              <a:t>Working closely with your advocate over time</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11891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a:solidFill>
                  <a:srgbClr val="1F5FAC"/>
                </a:solidFill>
                <a:latin typeface="AvenirNextforSAS" panose="020B0503020202020204" pitchFamily="34" charset="0"/>
              </a:rPr>
              <a:t>It’s okay not to share everything during the first conversation</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65490" y="1666707"/>
            <a:ext cx="10587266" cy="3970318"/>
          </a:xfrm>
          <a:prstGeom prst="rect">
            <a:avLst/>
          </a:prstGeom>
          <a:noFill/>
        </p:spPr>
        <p:txBody>
          <a:bodyPr wrap="square" rtlCol="0">
            <a:spAutoFit/>
          </a:bodyPr>
          <a:lstStyle/>
          <a:p>
            <a:r>
              <a:rPr lang="en-US" sz="2800">
                <a:latin typeface="AvenirNextforSAS" panose="020B0503020202020204" pitchFamily="34" charset="0"/>
              </a:rPr>
              <a:t>You can save details about your accounts, debts, and other legal and financial information for a future discussion. </a:t>
            </a:r>
          </a:p>
          <a:p>
            <a:endParaRPr lang="en-US" sz="2800">
              <a:latin typeface="AvenirNextforSAS" panose="020B0503020202020204" pitchFamily="34" charset="0"/>
            </a:endParaRPr>
          </a:p>
          <a:p>
            <a:r>
              <a:rPr lang="en-US" sz="2800">
                <a:latin typeface="AvenirNextforSAS" panose="020B0503020202020204" pitchFamily="34" charset="0"/>
              </a:rPr>
              <a:t>Later on, you’ll want to walk your advocate through the financial inventory you created.</a:t>
            </a:r>
          </a:p>
          <a:p>
            <a:endParaRPr lang="en-US" sz="2800">
              <a:latin typeface="AvenirNextforSAS" panose="020B0503020202020204" pitchFamily="34" charset="0"/>
            </a:endParaRPr>
          </a:p>
          <a:p>
            <a:r>
              <a:rPr lang="en-US" sz="2800">
                <a:latin typeface="AvenirNextforSAS" panose="020B0503020202020204" pitchFamily="34" charset="0"/>
              </a:rPr>
              <a:t>You may want to communicate to other family members your decision about who will be your primary and alternate financial advocates.</a:t>
            </a:r>
          </a:p>
        </p:txBody>
      </p:sp>
    </p:spTree>
    <p:extLst>
      <p:ext uri="{BB962C8B-B14F-4D97-AF65-F5344CB8AC3E}">
        <p14:creationId xmlns:p14="http://schemas.microsoft.com/office/powerpoint/2010/main" val="28596455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a:solidFill>
                  <a:srgbClr val="1F5FAC"/>
                </a:solidFill>
                <a:latin typeface="AvenirNextforSAS" panose="020B0503020202020204" pitchFamily="34" charset="0"/>
              </a:rPr>
              <a:t>Activity: Role play</a:t>
            </a:r>
          </a:p>
        </p:txBody>
      </p:sp>
      <p:sp>
        <p:nvSpPr>
          <p:cNvPr id="8" name="Content Placeholder 1"/>
          <p:cNvSpPr txBox="1">
            <a:spLocks/>
          </p:cNvSpPr>
          <p:nvPr/>
        </p:nvSpPr>
        <p:spPr>
          <a:xfrm>
            <a:off x="838200" y="1366685"/>
            <a:ext cx="10873154" cy="42981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Clr>
                <a:schemeClr val="accent3"/>
              </a:buClr>
              <a:buNone/>
            </a:pPr>
            <a:r>
              <a:rPr lang="en-US">
                <a:latin typeface="AvenirNextforSAS" panose="020B0503020202020204" pitchFamily="34" charset="0"/>
              </a:rPr>
              <a:t>Step 1: Select a conversation partner sitting near you.</a:t>
            </a:r>
          </a:p>
          <a:p>
            <a:pPr marL="0" indent="0">
              <a:spcAft>
                <a:spcPts val="600"/>
              </a:spcAft>
              <a:buClr>
                <a:schemeClr val="accent3"/>
              </a:buClr>
              <a:buNone/>
            </a:pPr>
            <a:r>
              <a:rPr lang="en-US">
                <a:latin typeface="AvenirNextforSAS" panose="020B0503020202020204" pitchFamily="34" charset="0"/>
              </a:rPr>
              <a:t>Step 2: Take turns role playing the start of a conversation between you and your financial advocate:</a:t>
            </a:r>
          </a:p>
          <a:p>
            <a:pPr marL="0" indent="0">
              <a:spcAft>
                <a:spcPts val="600"/>
              </a:spcAft>
              <a:buClr>
                <a:schemeClr val="accent3"/>
              </a:buClr>
              <a:buNone/>
            </a:pPr>
            <a:r>
              <a:rPr lang="en-US" b="1">
                <a:latin typeface="AvenirNextforSAS" panose="020B0503020202020204" pitchFamily="34" charset="0"/>
              </a:rPr>
              <a:t>Set the scene—Where is the imaginary conversation taking place? Who is present?  What are you going to say? How might others react?</a:t>
            </a:r>
          </a:p>
          <a:p>
            <a:pPr marL="0" indent="0">
              <a:spcAft>
                <a:spcPts val="600"/>
              </a:spcAft>
              <a:buClr>
                <a:schemeClr val="accent3"/>
              </a:buClr>
              <a:buNone/>
            </a:pPr>
            <a:r>
              <a:rPr lang="en-US">
                <a:latin typeface="AvenirNextforSAS" panose="020B0503020202020204" pitchFamily="34" charset="0"/>
              </a:rPr>
              <a:t>Step 3: With the group, describe how it felt to role play the conversation.  What came up for you and for your conversation partner?  What did you learn?</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95873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 background pattern&#10;&#10;Description automatically generated">
            <a:extLst>
              <a:ext uri="{FF2B5EF4-FFF2-40B4-BE49-F238E27FC236}">
                <a16:creationId xmlns:a16="http://schemas.microsoft.com/office/drawing/2014/main" id="{370C8389-7398-DE4E-9CDB-2EDB9A972F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9079" y="-2276109"/>
            <a:ext cx="17130049" cy="12212962"/>
          </a:xfrm>
          <a:prstGeom prst="rect">
            <a:avLst/>
          </a:prstGeom>
        </p:spPr>
      </p:pic>
      <p:sp>
        <p:nvSpPr>
          <p:cNvPr id="4" name="Rectangle 3">
            <a:extLst>
              <a:ext uri="{FF2B5EF4-FFF2-40B4-BE49-F238E27FC236}">
                <a16:creationId xmlns:a16="http://schemas.microsoft.com/office/drawing/2014/main" id="{0993E07D-1306-CF49-BFE1-D4C6FD4DCDD7}"/>
              </a:ext>
            </a:extLst>
          </p:cNvPr>
          <p:cNvSpPr/>
          <p:nvPr/>
        </p:nvSpPr>
        <p:spPr>
          <a:xfrm>
            <a:off x="-2686441" y="1164421"/>
            <a:ext cx="13444161" cy="4881110"/>
          </a:xfrm>
          <a:prstGeom prst="rect">
            <a:avLst/>
          </a:prstGeom>
          <a:solidFill>
            <a:srgbClr val="15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9C49486-48B7-874E-8169-6CB675F8131A}"/>
              </a:ext>
            </a:extLst>
          </p:cNvPr>
          <p:cNvSpPr txBox="1"/>
          <p:nvPr/>
        </p:nvSpPr>
        <p:spPr>
          <a:xfrm>
            <a:off x="16940463" y="5823284"/>
            <a:ext cx="184731" cy="369332"/>
          </a:xfrm>
          <a:prstGeom prst="rect">
            <a:avLst/>
          </a:prstGeom>
          <a:noFill/>
        </p:spPr>
        <p:txBody>
          <a:bodyPr wrap="none" rtlCol="0">
            <a:spAutoFit/>
          </a:bodyPr>
          <a:lstStyle/>
          <a:p>
            <a:endParaRPr lang="en-US"/>
          </a:p>
        </p:txBody>
      </p:sp>
      <p:sp>
        <p:nvSpPr>
          <p:cNvPr id="11" name="Title 4">
            <a:extLst>
              <a:ext uri="{FF2B5EF4-FFF2-40B4-BE49-F238E27FC236}">
                <a16:creationId xmlns:a16="http://schemas.microsoft.com/office/drawing/2014/main" id="{8E01CE1B-6B2F-F64A-A568-50DE05B91BBE}"/>
              </a:ext>
            </a:extLst>
          </p:cNvPr>
          <p:cNvSpPr>
            <a:spLocks noGrp="1"/>
          </p:cNvSpPr>
          <p:nvPr>
            <p:ph type="title"/>
          </p:nvPr>
        </p:nvSpPr>
        <p:spPr>
          <a:xfrm>
            <a:off x="856714" y="2020435"/>
            <a:ext cx="7460626" cy="648515"/>
          </a:xfrm>
        </p:spPr>
        <p:txBody>
          <a:bodyPr>
            <a:normAutofit/>
          </a:bodyPr>
          <a:lstStyle/>
          <a:p>
            <a:r>
              <a:rPr lang="en-US" sz="3200" b="1">
                <a:solidFill>
                  <a:schemeClr val="bg1"/>
                </a:solidFill>
                <a:latin typeface="AvenirNextforSAS" panose="020B0503020202020204" pitchFamily="34" charset="0"/>
              </a:rPr>
              <a:t>SECTION 5</a:t>
            </a:r>
          </a:p>
        </p:txBody>
      </p:sp>
      <p:sp>
        <p:nvSpPr>
          <p:cNvPr id="12" name="Title 4">
            <a:extLst>
              <a:ext uri="{FF2B5EF4-FFF2-40B4-BE49-F238E27FC236}">
                <a16:creationId xmlns:a16="http://schemas.microsoft.com/office/drawing/2014/main" id="{8C97E4D1-1C37-084E-8023-C1BE85588BE9}"/>
              </a:ext>
            </a:extLst>
          </p:cNvPr>
          <p:cNvSpPr txBox="1">
            <a:spLocks/>
          </p:cNvSpPr>
          <p:nvPr/>
        </p:nvSpPr>
        <p:spPr>
          <a:xfrm>
            <a:off x="856713" y="2823180"/>
            <a:ext cx="9634823" cy="322235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b="1">
                <a:solidFill>
                  <a:schemeClr val="bg1"/>
                </a:solidFill>
                <a:latin typeface="AvenirNextforSAS" panose="020B0503020202020204" pitchFamily="34" charset="0"/>
              </a:rPr>
              <a:t>Make it Official</a:t>
            </a:r>
          </a:p>
        </p:txBody>
      </p:sp>
    </p:spTree>
    <p:extLst>
      <p:ext uri="{BB962C8B-B14F-4D97-AF65-F5344CB8AC3E}">
        <p14:creationId xmlns:p14="http://schemas.microsoft.com/office/powerpoint/2010/main" val="635508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a:solidFill>
                  <a:srgbClr val="1F5FAC"/>
                </a:solidFill>
                <a:latin typeface="AvenirNextforSAS" panose="020B0503020202020204" pitchFamily="34" charset="0"/>
              </a:rPr>
              <a:t>Why do I need to give my advocate legal authority?</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1733" y="1441238"/>
            <a:ext cx="10963734" cy="3970318"/>
          </a:xfrm>
          <a:prstGeom prst="rect">
            <a:avLst/>
          </a:prstGeom>
          <a:noFill/>
        </p:spPr>
        <p:txBody>
          <a:bodyPr wrap="square" rtlCol="0">
            <a:spAutoFit/>
          </a:bodyPr>
          <a:lstStyle/>
          <a:p>
            <a:pPr marL="514350" indent="-288925">
              <a:buFont typeface="Arial" panose="020B0604020202020204" pitchFamily="34" charset="0"/>
              <a:buChar char="•"/>
            </a:pPr>
            <a:r>
              <a:rPr lang="en-US" sz="2800" dirty="0">
                <a:latin typeface="AvenirNextforSAS" panose="020B0503020202020204" pitchFamily="34" charset="0"/>
              </a:rPr>
              <a:t>To get important tasks done: pay bills, make withdrawals, manage money and property</a:t>
            </a:r>
          </a:p>
          <a:p>
            <a:pPr marL="514350" indent="-288925">
              <a:buFont typeface="Arial" panose="020B0604020202020204" pitchFamily="34" charset="0"/>
              <a:buChar char="•"/>
            </a:pPr>
            <a:endParaRPr lang="en-US" sz="2800" dirty="0">
              <a:latin typeface="AvenirNextforSAS" panose="020B0503020202020204" pitchFamily="34" charset="0"/>
            </a:endParaRPr>
          </a:p>
          <a:p>
            <a:pPr marL="514350" indent="-288925">
              <a:buFont typeface="Arial" panose="020B0604020202020204" pitchFamily="34" charset="0"/>
              <a:buChar char="•"/>
            </a:pPr>
            <a:r>
              <a:rPr lang="en-US" sz="2800" dirty="0">
                <a:latin typeface="AvenirNextforSAS" panose="020B0503020202020204" pitchFamily="34" charset="0"/>
              </a:rPr>
              <a:t>So that banks, brokers, retirement plans, and others will recognize that your advocate can act for you</a:t>
            </a:r>
          </a:p>
          <a:p>
            <a:pPr marL="514350" indent="-288925">
              <a:buFont typeface="Arial" panose="020B0604020202020204" pitchFamily="34" charset="0"/>
              <a:buChar char="•"/>
            </a:pPr>
            <a:endParaRPr lang="en-US" sz="2800" dirty="0">
              <a:latin typeface="AvenirNextforSAS" panose="020B0503020202020204" pitchFamily="34" charset="0"/>
            </a:endParaRPr>
          </a:p>
          <a:p>
            <a:pPr marL="514350" indent="-288925">
              <a:buFont typeface="Arial" panose="020B0604020202020204" pitchFamily="34" charset="0"/>
              <a:buChar char="•"/>
            </a:pPr>
            <a:r>
              <a:rPr lang="en-US" sz="2800" dirty="0">
                <a:latin typeface="AvenirNextforSAS" panose="020B0503020202020204" pitchFamily="34" charset="0"/>
              </a:rPr>
              <a:t>So that no one will have to go to court and get a guardian appointed for you, which is expensive, public, and you don’t get to pick your person</a:t>
            </a:r>
          </a:p>
        </p:txBody>
      </p:sp>
    </p:spTree>
    <p:extLst>
      <p:ext uri="{BB962C8B-B14F-4D97-AF65-F5344CB8AC3E}">
        <p14:creationId xmlns:p14="http://schemas.microsoft.com/office/powerpoint/2010/main" val="14602602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a:solidFill>
                  <a:srgbClr val="1F5FAC"/>
                </a:solidFill>
                <a:latin typeface="AvenirNextforSAS" panose="020B0503020202020204" pitchFamily="34" charset="0"/>
              </a:rPr>
              <a:t>What’s a financial power of attorney (POA)?</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38201" y="1441238"/>
            <a:ext cx="10587266"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venirNextforSAS" panose="020B0503020202020204" pitchFamily="34" charset="0"/>
              </a:rPr>
              <a:t>A POA is a legal document that gives someone else the legal right to make decisions about your money and property.</a:t>
            </a:r>
          </a:p>
          <a:p>
            <a:pPr marL="457200" indent="-457200">
              <a:buFont typeface="Arial" panose="020B0604020202020204" pitchFamily="34" charset="0"/>
              <a:buChar char="•"/>
            </a:pPr>
            <a:endParaRPr lang="en-US" sz="2800" dirty="0">
              <a:latin typeface="AvenirNextforSAS" panose="020B0503020202020204" pitchFamily="34" charset="0"/>
            </a:endParaRPr>
          </a:p>
          <a:p>
            <a:pPr marL="457200" indent="-457200">
              <a:buFont typeface="Arial" panose="020B0604020202020204" pitchFamily="34" charset="0"/>
              <a:buChar char="•"/>
            </a:pPr>
            <a:r>
              <a:rPr lang="en-US" sz="2800" dirty="0">
                <a:latin typeface="AvenirNextforSAS" panose="020B0503020202020204" pitchFamily="34" charset="0"/>
              </a:rPr>
              <a:t>You are called the “principal” and your financial advocate is called your “agent”.</a:t>
            </a:r>
          </a:p>
          <a:p>
            <a:pPr marL="457200" indent="-457200">
              <a:buFont typeface="Arial" panose="020B0604020202020204" pitchFamily="34" charset="0"/>
              <a:buChar char="•"/>
            </a:pPr>
            <a:endParaRPr lang="en-US" sz="2800" dirty="0">
              <a:latin typeface="AvenirNextforSAS" panose="020B0503020202020204" pitchFamily="34" charset="0"/>
            </a:endParaRPr>
          </a:p>
          <a:p>
            <a:pPr marL="457200" indent="-457200">
              <a:buFont typeface="Arial" panose="020B0604020202020204" pitchFamily="34" charset="0"/>
              <a:buChar char="•"/>
            </a:pPr>
            <a:r>
              <a:rPr lang="en-US" sz="2800" dirty="0">
                <a:latin typeface="AvenirNextforSAS" panose="020B0503020202020204" pitchFamily="34" charset="0"/>
              </a:rPr>
              <a:t>You can name an alternate to take over if the primary agent becomes unavailable.</a:t>
            </a:r>
          </a:p>
          <a:p>
            <a:endParaRPr lang="en-US" sz="2800" dirty="0"/>
          </a:p>
        </p:txBody>
      </p:sp>
    </p:spTree>
    <p:extLst>
      <p:ext uri="{BB962C8B-B14F-4D97-AF65-F5344CB8AC3E}">
        <p14:creationId xmlns:p14="http://schemas.microsoft.com/office/powerpoint/2010/main" val="2585394789"/>
      </p:ext>
    </p:extLst>
  </p:cSld>
  <p:clrMapOvr>
    <a:masterClrMapping/>
  </p:clrMapOvr>
  <p:extLst>
    <p:ext uri="{6950BFC3-D8DA-4A85-94F7-54DA5524770B}">
      <p188:commentRel xmlns:p188="http://schemas.microsoft.com/office/powerpoint/2018/8/main" xmlns="" r:id="rId3"/>
    </p:ext>
  </p:extLs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635573"/>
          </a:xfrm>
        </p:spPr>
        <p:txBody>
          <a:bodyPr anchor="t">
            <a:normAutofit/>
          </a:bodyPr>
          <a:lstStyle/>
          <a:p>
            <a:pPr>
              <a:tabLst>
                <a:tab pos="4335463" algn="l"/>
              </a:tabLst>
            </a:pPr>
            <a:r>
              <a:rPr lang="en-US" sz="3200" b="1">
                <a:solidFill>
                  <a:srgbClr val="1F5FAC"/>
                </a:solidFill>
                <a:latin typeface="AvenirNextforSAS" panose="020B0503020202020204" pitchFamily="34" charset="0"/>
              </a:rPr>
              <a:t>Activity:  TRUE OR FALSE</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38200" y="2705725"/>
            <a:ext cx="10587266" cy="1446550"/>
          </a:xfrm>
          <a:prstGeom prst="rect">
            <a:avLst/>
          </a:prstGeom>
          <a:noFill/>
        </p:spPr>
        <p:txBody>
          <a:bodyPr wrap="square" rtlCol="0">
            <a:spAutoFit/>
          </a:bodyPr>
          <a:lstStyle/>
          <a:p>
            <a:pPr>
              <a:spcBef>
                <a:spcPts val="600"/>
              </a:spcBef>
              <a:spcAft>
                <a:spcPts val="1200"/>
              </a:spcAft>
            </a:pPr>
            <a:r>
              <a:rPr lang="en-US" sz="4400">
                <a:latin typeface="AvenirNextforSAS" panose="020B0503020202020204" pitchFamily="34" charset="0"/>
              </a:rPr>
              <a:t>You don’t need a power of attorney (POA) if you have a will.</a:t>
            </a:r>
            <a:endParaRPr lang="en-US" sz="4400">
              <a:solidFill>
                <a:srgbClr val="00B0F0"/>
              </a:solidFill>
              <a:latin typeface="AvenirNextforSAS" panose="020B0503020202020204" pitchFamily="34" charset="0"/>
            </a:endParaRPr>
          </a:p>
        </p:txBody>
      </p:sp>
      <p:sp>
        <p:nvSpPr>
          <p:cNvPr id="7" name="Title 4">
            <a:extLst>
              <a:ext uri="{FF2B5EF4-FFF2-40B4-BE49-F238E27FC236}">
                <a16:creationId xmlns:a16="http://schemas.microsoft.com/office/drawing/2014/main" id="{3EDA1B15-8C0B-F840-963E-D02D955E27E1}"/>
              </a:ext>
            </a:extLst>
          </p:cNvPr>
          <p:cNvSpPr txBox="1">
            <a:spLocks/>
          </p:cNvSpPr>
          <p:nvPr/>
        </p:nvSpPr>
        <p:spPr>
          <a:xfrm>
            <a:off x="838200" y="1805092"/>
            <a:ext cx="7103533" cy="193899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4335463" algn="l"/>
              </a:tabLst>
            </a:pPr>
            <a:r>
              <a:rPr lang="en-US" b="1">
                <a:solidFill>
                  <a:srgbClr val="00B0F0"/>
                </a:solidFill>
                <a:latin typeface="AvenirNextforSAS" panose="020B0503020202020204" pitchFamily="34" charset="0"/>
              </a:rPr>
              <a:t>TRUE</a:t>
            </a:r>
            <a:r>
              <a:rPr lang="en-US" b="1">
                <a:solidFill>
                  <a:srgbClr val="1F5FAC"/>
                </a:solidFill>
                <a:latin typeface="AvenirNextforSAS" panose="020B0503020202020204" pitchFamily="34" charset="0"/>
              </a:rPr>
              <a:t> </a:t>
            </a:r>
            <a:r>
              <a:rPr lang="en-US" b="1">
                <a:solidFill>
                  <a:srgbClr val="0D9748"/>
                </a:solidFill>
                <a:latin typeface="AvenirNextforSAS" panose="020B0503020202020204" pitchFamily="34" charset="0"/>
              </a:rPr>
              <a:t>OR</a:t>
            </a:r>
            <a:r>
              <a:rPr lang="en-US" b="1">
                <a:solidFill>
                  <a:srgbClr val="1F5FAC"/>
                </a:solidFill>
                <a:latin typeface="AvenirNextforSAS" panose="020B0503020202020204" pitchFamily="34" charset="0"/>
              </a:rPr>
              <a:t> </a:t>
            </a:r>
            <a:r>
              <a:rPr lang="en-US" b="1">
                <a:solidFill>
                  <a:schemeClr val="accent4"/>
                </a:solidFill>
                <a:latin typeface="AvenirNextforSAS" panose="020B0503020202020204" pitchFamily="34" charset="0"/>
              </a:rPr>
              <a:t>FALSE</a:t>
            </a:r>
            <a:r>
              <a:rPr lang="en-US" b="1">
                <a:solidFill>
                  <a:schemeClr val="accent5"/>
                </a:solidFill>
                <a:latin typeface="American Typewriter" panose="02090604020004020304" pitchFamily="18" charset="77"/>
              </a:rPr>
              <a:t>?</a:t>
            </a:r>
            <a:r>
              <a:rPr lang="en-US" b="1">
                <a:solidFill>
                  <a:schemeClr val="accent4"/>
                </a:solidFill>
                <a:latin typeface="Bradley Hand" pitchFamily="2" charset="77"/>
              </a:rPr>
              <a:t>?</a:t>
            </a:r>
            <a:r>
              <a:rPr lang="en-US" b="1">
                <a:solidFill>
                  <a:srgbClr val="00B050"/>
                </a:solidFill>
                <a:latin typeface="Bauhaus 93" pitchFamily="82" charset="77"/>
              </a:rPr>
              <a:t>?</a:t>
            </a:r>
            <a:r>
              <a:rPr lang="en-US" b="1">
                <a:solidFill>
                  <a:srgbClr val="00B0F0"/>
                </a:solidFill>
                <a:latin typeface="Chalkduster" panose="03050602040202020205" pitchFamily="66" charset="77"/>
              </a:rPr>
              <a:t>?</a:t>
            </a:r>
            <a:endParaRPr lang="en-US" b="1">
              <a:solidFill>
                <a:srgbClr val="1F5FAC"/>
              </a:solidFill>
              <a:latin typeface="AvenirNextforSAS" panose="020B0503020202020204" pitchFamily="34" charset="0"/>
            </a:endParaRPr>
          </a:p>
        </p:txBody>
      </p:sp>
    </p:spTree>
    <p:extLst>
      <p:ext uri="{BB962C8B-B14F-4D97-AF65-F5344CB8AC3E}">
        <p14:creationId xmlns:p14="http://schemas.microsoft.com/office/powerpoint/2010/main" val="1189642204"/>
      </p:ext>
    </p:extLst>
  </p:cSld>
  <p:clrMapOvr>
    <a:masterClrMapping/>
  </p:clrMapOvr>
  <p:extLst>
    <p:ext uri="{6950BFC3-D8DA-4A85-94F7-54DA5524770B}">
      <p188:commentRel xmlns:p188="http://schemas.microsoft.com/office/powerpoint/2018/8/main" xmlns="" r:id="rId3"/>
    </p:ext>
  </p:extLs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38201" y="1441238"/>
            <a:ext cx="10587266" cy="3816429"/>
          </a:xfrm>
          <a:prstGeom prst="rect">
            <a:avLst/>
          </a:prstGeom>
          <a:noFill/>
        </p:spPr>
        <p:txBody>
          <a:bodyPr wrap="square" rtlCol="0">
            <a:spAutoFit/>
          </a:bodyPr>
          <a:lstStyle/>
          <a:p>
            <a:pPr>
              <a:spcBef>
                <a:spcPts val="600"/>
              </a:spcBef>
              <a:spcAft>
                <a:spcPts val="1200"/>
              </a:spcAft>
            </a:pPr>
            <a:r>
              <a:rPr lang="en-US" sz="2800" b="1">
                <a:latin typeface="AvenirNextforSAS" panose="020B0503020202020204" pitchFamily="34" charset="0"/>
              </a:rPr>
              <a:t>You don’t need a power of attorney (POA) if you have a will.</a:t>
            </a:r>
          </a:p>
          <a:p>
            <a:endParaRPr lang="en-US" sz="3200">
              <a:latin typeface="AvenirNextforSAS" panose="020B0503020202020204" pitchFamily="34" charset="0"/>
            </a:endParaRPr>
          </a:p>
          <a:p>
            <a:r>
              <a:rPr lang="en-US" sz="3200">
                <a:latin typeface="AvenirNextforSAS" panose="020B0503020202020204" pitchFamily="34" charset="0"/>
              </a:rPr>
              <a:t>ANSWER: </a:t>
            </a:r>
            <a:r>
              <a:rPr lang="en-US" sz="3200">
                <a:solidFill>
                  <a:srgbClr val="00B0F0"/>
                </a:solidFill>
                <a:latin typeface="AvenirNextforSAS" panose="020B0503020202020204" pitchFamily="34" charset="0"/>
              </a:rPr>
              <a:t>FALSE!</a:t>
            </a:r>
            <a:r>
              <a:rPr lang="en-US" sz="2800">
                <a:latin typeface="AvenirNextforSAS" panose="020B0503020202020204" pitchFamily="34" charset="0"/>
              </a:rPr>
              <a:t> </a:t>
            </a:r>
          </a:p>
          <a:p>
            <a:endParaRPr lang="en-US" sz="2800">
              <a:latin typeface="AvenirNextforSAS" panose="020B0503020202020204" pitchFamily="34" charset="0"/>
            </a:endParaRPr>
          </a:p>
          <a:p>
            <a:r>
              <a:rPr lang="en-US" sz="2800">
                <a:latin typeface="AvenirNextforSAS" panose="020B0503020202020204" pitchFamily="34" charset="0"/>
              </a:rPr>
              <a:t>A power of attorney allows someone to manage your money while you are alive, while a will specifies how you want to pass along your money and property after you die.</a:t>
            </a:r>
            <a:endParaRPr lang="en-US" sz="2800">
              <a:solidFill>
                <a:srgbClr val="00B0F0"/>
              </a:solidFill>
              <a:latin typeface="AvenirNextforSAS" panose="020B0503020202020204" pitchFamily="34" charset="0"/>
            </a:endParaRPr>
          </a:p>
          <a:p>
            <a:endParaRPr lang="en-US" sz="2800"/>
          </a:p>
        </p:txBody>
      </p:sp>
      <p:sp>
        <p:nvSpPr>
          <p:cNvPr id="7" name="Title 4">
            <a:extLst>
              <a:ext uri="{FF2B5EF4-FFF2-40B4-BE49-F238E27FC236}">
                <a16:creationId xmlns:a16="http://schemas.microsoft.com/office/drawing/2014/main" id="{047D92C8-09CA-4B72-7CA9-E63E055C5ECA}"/>
              </a:ext>
            </a:extLst>
          </p:cNvPr>
          <p:cNvSpPr txBox="1">
            <a:spLocks/>
          </p:cNvSpPr>
          <p:nvPr/>
        </p:nvSpPr>
        <p:spPr>
          <a:xfrm>
            <a:off x="838200" y="431227"/>
            <a:ext cx="10515600" cy="63557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4335463" algn="l"/>
              </a:tabLst>
            </a:pPr>
            <a:r>
              <a:rPr lang="en-US" sz="3200" b="1">
                <a:solidFill>
                  <a:srgbClr val="1F5FAC"/>
                </a:solidFill>
                <a:latin typeface="AvenirNextforSAS" panose="020B0503020202020204" pitchFamily="34" charset="0"/>
              </a:rPr>
              <a:t>Activity:  TRUE OR FALSE</a:t>
            </a:r>
          </a:p>
        </p:txBody>
      </p:sp>
      <p:sp>
        <p:nvSpPr>
          <p:cNvPr id="5" name="TextBox 4"/>
          <p:cNvSpPr txBox="1"/>
          <p:nvPr/>
        </p:nvSpPr>
        <p:spPr>
          <a:xfrm>
            <a:off x="6263014" y="6062597"/>
            <a:ext cx="5791970" cy="461665"/>
          </a:xfrm>
          <a:prstGeom prst="rect">
            <a:avLst/>
          </a:prstGeom>
          <a:noFill/>
        </p:spPr>
        <p:txBody>
          <a:bodyPr wrap="none" rtlCol="0">
            <a:spAutoFit/>
          </a:bodyPr>
          <a:lstStyle/>
          <a:p>
            <a:r>
              <a:rPr lang="en-US" sz="2400" dirty="0">
                <a:latin typeface="AvenirNextforSAS" panose="020B0503020202020204" pitchFamily="34" charset="0"/>
              </a:rPr>
              <a:t>thinkingaheadroadmap.org/downloads</a:t>
            </a:r>
            <a:r>
              <a:rPr lang="en-US" b="1" dirty="0"/>
              <a:t> </a:t>
            </a:r>
            <a:endParaRPr lang="en-US" dirty="0"/>
          </a:p>
        </p:txBody>
      </p:sp>
    </p:spTree>
    <p:extLst>
      <p:ext uri="{BB962C8B-B14F-4D97-AF65-F5344CB8AC3E}">
        <p14:creationId xmlns:p14="http://schemas.microsoft.com/office/powerpoint/2010/main" val="41183046"/>
      </p:ext>
    </p:extLst>
  </p:cSld>
  <p:clrMapOvr>
    <a:masterClrMapping/>
  </p:clrMapOvr>
  <p:extLst>
    <p:ext uri="{6950BFC3-D8DA-4A85-94F7-54DA5524770B}">
      <p188:commentRel xmlns:p188="http://schemas.microsoft.com/office/powerpoint/2018/8/main" xmlns="" r:id="rId3"/>
    </p:ext>
  </p:extLs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635573"/>
          </a:xfrm>
        </p:spPr>
        <p:txBody>
          <a:bodyPr anchor="t">
            <a:normAutofit/>
          </a:bodyPr>
          <a:lstStyle/>
          <a:p>
            <a:pPr>
              <a:tabLst>
                <a:tab pos="4335463" algn="l"/>
              </a:tabLst>
            </a:pPr>
            <a:r>
              <a:rPr lang="en-US" sz="3200" b="1">
                <a:solidFill>
                  <a:srgbClr val="1F5FAC"/>
                </a:solidFill>
                <a:latin typeface="AvenirNextforSAS" panose="020B0503020202020204" pitchFamily="34" charset="0"/>
              </a:rPr>
              <a:t>Activity:  TRUE OR FALSE</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38200" y="2584764"/>
            <a:ext cx="10587266" cy="1323439"/>
          </a:xfrm>
          <a:prstGeom prst="rect">
            <a:avLst/>
          </a:prstGeom>
          <a:noFill/>
        </p:spPr>
        <p:txBody>
          <a:bodyPr wrap="square" rtlCol="0">
            <a:spAutoFit/>
          </a:bodyPr>
          <a:lstStyle/>
          <a:p>
            <a:pPr>
              <a:spcBef>
                <a:spcPts val="600"/>
              </a:spcBef>
              <a:spcAft>
                <a:spcPts val="1200"/>
              </a:spcAft>
            </a:pPr>
            <a:r>
              <a:rPr lang="en-US" sz="4000">
                <a:latin typeface="AvenirNextforSAS" panose="020B0503020202020204" pitchFamily="34" charset="0"/>
              </a:rPr>
              <a:t>If you add your advocate to your accounts, you don’t need a POA.</a:t>
            </a:r>
          </a:p>
        </p:txBody>
      </p:sp>
      <p:sp>
        <p:nvSpPr>
          <p:cNvPr id="7" name="Title 4">
            <a:extLst>
              <a:ext uri="{FF2B5EF4-FFF2-40B4-BE49-F238E27FC236}">
                <a16:creationId xmlns:a16="http://schemas.microsoft.com/office/drawing/2014/main" id="{3EDA1B15-8C0B-F840-963E-D02D955E27E1}"/>
              </a:ext>
            </a:extLst>
          </p:cNvPr>
          <p:cNvSpPr txBox="1">
            <a:spLocks/>
          </p:cNvSpPr>
          <p:nvPr/>
        </p:nvSpPr>
        <p:spPr>
          <a:xfrm>
            <a:off x="838200" y="1805092"/>
            <a:ext cx="7103533" cy="193899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4335463" algn="l"/>
              </a:tabLst>
            </a:pPr>
            <a:r>
              <a:rPr lang="en-US" b="1">
                <a:solidFill>
                  <a:srgbClr val="00B0F0"/>
                </a:solidFill>
                <a:latin typeface="AvenirNextforSAS" panose="020B0503020202020204" pitchFamily="34" charset="0"/>
              </a:rPr>
              <a:t>TRUE</a:t>
            </a:r>
            <a:r>
              <a:rPr lang="en-US" b="1">
                <a:solidFill>
                  <a:srgbClr val="1F5FAC"/>
                </a:solidFill>
                <a:latin typeface="AvenirNextforSAS" panose="020B0503020202020204" pitchFamily="34" charset="0"/>
              </a:rPr>
              <a:t> </a:t>
            </a:r>
            <a:r>
              <a:rPr lang="en-US" b="1">
                <a:solidFill>
                  <a:srgbClr val="0D9748"/>
                </a:solidFill>
                <a:latin typeface="AvenirNextforSAS" panose="020B0503020202020204" pitchFamily="34" charset="0"/>
              </a:rPr>
              <a:t>OR</a:t>
            </a:r>
            <a:r>
              <a:rPr lang="en-US" b="1">
                <a:solidFill>
                  <a:srgbClr val="1F5FAC"/>
                </a:solidFill>
                <a:latin typeface="AvenirNextforSAS" panose="020B0503020202020204" pitchFamily="34" charset="0"/>
              </a:rPr>
              <a:t> </a:t>
            </a:r>
            <a:r>
              <a:rPr lang="en-US" b="1">
                <a:solidFill>
                  <a:schemeClr val="accent4"/>
                </a:solidFill>
                <a:latin typeface="AvenirNextforSAS" panose="020B0503020202020204" pitchFamily="34" charset="0"/>
              </a:rPr>
              <a:t>FALSE</a:t>
            </a:r>
            <a:r>
              <a:rPr lang="en-US" b="1">
                <a:solidFill>
                  <a:schemeClr val="accent5"/>
                </a:solidFill>
                <a:latin typeface="American Typewriter" panose="02090604020004020304" pitchFamily="18" charset="77"/>
              </a:rPr>
              <a:t>?</a:t>
            </a:r>
            <a:r>
              <a:rPr lang="en-US" b="1">
                <a:solidFill>
                  <a:schemeClr val="accent4"/>
                </a:solidFill>
                <a:latin typeface="Bradley Hand" pitchFamily="2" charset="77"/>
              </a:rPr>
              <a:t>?</a:t>
            </a:r>
            <a:r>
              <a:rPr lang="en-US" b="1">
                <a:solidFill>
                  <a:srgbClr val="00B050"/>
                </a:solidFill>
                <a:latin typeface="Bauhaus 93" pitchFamily="82" charset="77"/>
              </a:rPr>
              <a:t>?</a:t>
            </a:r>
            <a:r>
              <a:rPr lang="en-US" b="1">
                <a:solidFill>
                  <a:srgbClr val="00B0F0"/>
                </a:solidFill>
                <a:latin typeface="Chalkduster" panose="03050602040202020205" pitchFamily="66" charset="77"/>
              </a:rPr>
              <a:t>?</a:t>
            </a:r>
            <a:endParaRPr lang="en-US" b="1">
              <a:solidFill>
                <a:srgbClr val="1F5FAC"/>
              </a:solidFill>
              <a:latin typeface="AvenirNextforSAS" panose="020B0503020202020204" pitchFamily="34" charset="0"/>
            </a:endParaRPr>
          </a:p>
        </p:txBody>
      </p:sp>
    </p:spTree>
    <p:extLst>
      <p:ext uri="{BB962C8B-B14F-4D97-AF65-F5344CB8AC3E}">
        <p14:creationId xmlns:p14="http://schemas.microsoft.com/office/powerpoint/2010/main" val="769393733"/>
      </p:ext>
    </p:extLst>
  </p:cSld>
  <p:clrMapOvr>
    <a:masterClrMapping/>
  </p:clrMapOvr>
  <p:extLst>
    <p:ext uri="{6950BFC3-D8DA-4A85-94F7-54DA5524770B}">
      <p188:commentRel xmlns:p188="http://schemas.microsoft.com/office/powerpoint/2018/8/main" xmlns="" r:id="rId3"/>
    </p:ext>
  </p:extLs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38201" y="1441238"/>
            <a:ext cx="10587266" cy="4247317"/>
          </a:xfrm>
          <a:prstGeom prst="rect">
            <a:avLst/>
          </a:prstGeom>
          <a:noFill/>
        </p:spPr>
        <p:txBody>
          <a:bodyPr wrap="square" rtlCol="0">
            <a:spAutoFit/>
          </a:bodyPr>
          <a:lstStyle/>
          <a:p>
            <a:pPr>
              <a:spcBef>
                <a:spcPts val="600"/>
              </a:spcBef>
              <a:spcAft>
                <a:spcPts val="1200"/>
              </a:spcAft>
            </a:pPr>
            <a:r>
              <a:rPr lang="en-US" sz="2800" b="1" dirty="0">
                <a:latin typeface="AvenirNextforSAS" panose="020B0503020202020204" pitchFamily="34" charset="0"/>
              </a:rPr>
              <a:t>You don’t need a power of attorney (POA) if you just add your advocate to your accounts.</a:t>
            </a:r>
          </a:p>
          <a:p>
            <a:endParaRPr lang="en-US" sz="3200" dirty="0">
              <a:solidFill>
                <a:srgbClr val="00B0F0"/>
              </a:solidFill>
              <a:latin typeface="AvenirNextforSAS" panose="020B0503020202020204" pitchFamily="34" charset="0"/>
            </a:endParaRPr>
          </a:p>
          <a:p>
            <a:r>
              <a:rPr lang="en-US" sz="3200" dirty="0">
                <a:latin typeface="AvenirNextforSAS" panose="020B0503020202020204" pitchFamily="34" charset="0"/>
              </a:rPr>
              <a:t>ANSWER: </a:t>
            </a:r>
            <a:r>
              <a:rPr lang="en-US" sz="3200" dirty="0">
                <a:solidFill>
                  <a:srgbClr val="00B0F0"/>
                </a:solidFill>
                <a:latin typeface="AvenirNextforSAS" panose="020B0503020202020204" pitchFamily="34" charset="0"/>
              </a:rPr>
              <a:t>FALSE!</a:t>
            </a:r>
            <a:r>
              <a:rPr lang="en-US" sz="3200" dirty="0">
                <a:latin typeface="AvenirNextforSAS" panose="020B0503020202020204" pitchFamily="34" charset="0"/>
              </a:rPr>
              <a:t> </a:t>
            </a:r>
          </a:p>
          <a:p>
            <a:endParaRPr lang="en-US" sz="2800" dirty="0">
              <a:latin typeface="AvenirNextforSAS" panose="020B0503020202020204" pitchFamily="34" charset="0"/>
            </a:endParaRPr>
          </a:p>
          <a:p>
            <a:r>
              <a:rPr lang="en-US" sz="2800" dirty="0">
                <a:latin typeface="AvenirNextforSAS" panose="020B0503020202020204" pitchFamily="34" charset="0"/>
              </a:rPr>
              <a:t>Joint accounts can be right for some situations but they don’t take the place of a POA or other legal arrangements. You will likely have other money and property that needs to be managed. And joint accounts have some risks.</a:t>
            </a:r>
          </a:p>
        </p:txBody>
      </p:sp>
      <p:sp>
        <p:nvSpPr>
          <p:cNvPr id="7" name="Title 4">
            <a:extLst>
              <a:ext uri="{FF2B5EF4-FFF2-40B4-BE49-F238E27FC236}">
                <a16:creationId xmlns:a16="http://schemas.microsoft.com/office/drawing/2014/main" id="{047D92C8-09CA-4B72-7CA9-E63E055C5ECA}"/>
              </a:ext>
            </a:extLst>
          </p:cNvPr>
          <p:cNvSpPr txBox="1">
            <a:spLocks/>
          </p:cNvSpPr>
          <p:nvPr/>
        </p:nvSpPr>
        <p:spPr>
          <a:xfrm>
            <a:off x="838200" y="431227"/>
            <a:ext cx="10515600" cy="63557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4335463" algn="l"/>
              </a:tabLst>
            </a:pPr>
            <a:r>
              <a:rPr lang="en-US" sz="3200" b="1">
                <a:solidFill>
                  <a:srgbClr val="1F5FAC"/>
                </a:solidFill>
                <a:latin typeface="AvenirNextforSAS" panose="020B0503020202020204" pitchFamily="34" charset="0"/>
              </a:rPr>
              <a:t>Activity:  TRUE OR FALSE</a:t>
            </a:r>
          </a:p>
        </p:txBody>
      </p:sp>
    </p:spTree>
    <p:extLst>
      <p:ext uri="{BB962C8B-B14F-4D97-AF65-F5344CB8AC3E}">
        <p14:creationId xmlns:p14="http://schemas.microsoft.com/office/powerpoint/2010/main" val="2328986784"/>
      </p:ext>
    </p:extLst>
  </p:cSld>
  <p:clrMapOvr>
    <a:masterClrMapping/>
  </p:clrMapOvr>
  <p:extLst>
    <p:ext uri="{6950BFC3-D8DA-4A85-94F7-54DA5524770B}">
      <p188:commentRel xmlns:p188="http://schemas.microsoft.com/office/powerpoint/2018/8/main" xmlns="" r:id="rId3"/>
    </p:ext>
  </p:extLs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11DC671-719D-EA6D-E0BC-46405FF55353}"/>
              </a:ext>
            </a:extLst>
          </p:cNvPr>
          <p:cNvSpPr txBox="1"/>
          <p:nvPr/>
        </p:nvSpPr>
        <p:spPr>
          <a:xfrm>
            <a:off x="838201" y="2459504"/>
            <a:ext cx="10587266" cy="1323439"/>
          </a:xfrm>
          <a:prstGeom prst="rect">
            <a:avLst/>
          </a:prstGeom>
          <a:noFill/>
        </p:spPr>
        <p:txBody>
          <a:bodyPr wrap="square" rtlCol="0">
            <a:spAutoFit/>
          </a:bodyPr>
          <a:lstStyle/>
          <a:p>
            <a:pPr>
              <a:spcBef>
                <a:spcPts val="600"/>
              </a:spcBef>
              <a:spcAft>
                <a:spcPts val="1200"/>
              </a:spcAft>
            </a:pPr>
            <a:r>
              <a:rPr lang="en-US" sz="4000">
                <a:latin typeface="AvenirNextforSAS" panose="020B0503020202020204" pitchFamily="34" charset="0"/>
              </a:rPr>
              <a:t>You can change or revoke your POA at any time.</a:t>
            </a:r>
          </a:p>
        </p:txBody>
      </p:sp>
      <p:sp>
        <p:nvSpPr>
          <p:cNvPr id="8" name="Title 4">
            <a:extLst>
              <a:ext uri="{FF2B5EF4-FFF2-40B4-BE49-F238E27FC236}">
                <a16:creationId xmlns:a16="http://schemas.microsoft.com/office/drawing/2014/main" id="{25A950F0-E700-A7C8-0AEC-B524AD655782}"/>
              </a:ext>
            </a:extLst>
          </p:cNvPr>
          <p:cNvSpPr txBox="1">
            <a:spLocks/>
          </p:cNvSpPr>
          <p:nvPr/>
        </p:nvSpPr>
        <p:spPr>
          <a:xfrm>
            <a:off x="838200" y="1805092"/>
            <a:ext cx="7103533" cy="193899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4335463" algn="l"/>
              </a:tabLst>
            </a:pPr>
            <a:r>
              <a:rPr lang="en-US" b="1">
                <a:solidFill>
                  <a:srgbClr val="00B0F0"/>
                </a:solidFill>
                <a:latin typeface="AvenirNextforSAS" panose="020B0503020202020204" pitchFamily="34" charset="0"/>
              </a:rPr>
              <a:t>TRUE</a:t>
            </a:r>
            <a:r>
              <a:rPr lang="en-US" b="1">
                <a:solidFill>
                  <a:srgbClr val="1F5FAC"/>
                </a:solidFill>
                <a:latin typeface="AvenirNextforSAS" panose="020B0503020202020204" pitchFamily="34" charset="0"/>
              </a:rPr>
              <a:t> </a:t>
            </a:r>
            <a:r>
              <a:rPr lang="en-US" b="1">
                <a:solidFill>
                  <a:srgbClr val="0D9748"/>
                </a:solidFill>
                <a:latin typeface="AvenirNextforSAS" panose="020B0503020202020204" pitchFamily="34" charset="0"/>
              </a:rPr>
              <a:t>OR</a:t>
            </a:r>
            <a:r>
              <a:rPr lang="en-US" b="1">
                <a:solidFill>
                  <a:srgbClr val="1F5FAC"/>
                </a:solidFill>
                <a:latin typeface="AvenirNextforSAS" panose="020B0503020202020204" pitchFamily="34" charset="0"/>
              </a:rPr>
              <a:t> </a:t>
            </a:r>
            <a:r>
              <a:rPr lang="en-US" b="1">
                <a:solidFill>
                  <a:schemeClr val="accent4"/>
                </a:solidFill>
                <a:latin typeface="AvenirNextforSAS" panose="020B0503020202020204" pitchFamily="34" charset="0"/>
              </a:rPr>
              <a:t>FALSE</a:t>
            </a:r>
            <a:r>
              <a:rPr lang="en-US" b="1">
                <a:solidFill>
                  <a:schemeClr val="accent5"/>
                </a:solidFill>
                <a:latin typeface="American Typewriter" panose="02090604020004020304" pitchFamily="18" charset="77"/>
              </a:rPr>
              <a:t>?</a:t>
            </a:r>
            <a:r>
              <a:rPr lang="en-US" b="1">
                <a:solidFill>
                  <a:schemeClr val="accent4"/>
                </a:solidFill>
                <a:latin typeface="Bradley Hand" pitchFamily="2" charset="77"/>
              </a:rPr>
              <a:t>?</a:t>
            </a:r>
            <a:r>
              <a:rPr lang="en-US" b="1">
                <a:solidFill>
                  <a:srgbClr val="00B050"/>
                </a:solidFill>
                <a:latin typeface="Bauhaus 93" pitchFamily="82" charset="77"/>
              </a:rPr>
              <a:t>?</a:t>
            </a:r>
            <a:r>
              <a:rPr lang="en-US" b="1">
                <a:solidFill>
                  <a:srgbClr val="00B0F0"/>
                </a:solidFill>
                <a:latin typeface="Chalkduster" panose="03050602040202020205" pitchFamily="66" charset="77"/>
              </a:rPr>
              <a:t>?</a:t>
            </a:r>
            <a:endParaRPr lang="en-US" b="1">
              <a:solidFill>
                <a:srgbClr val="1F5FAC"/>
              </a:solidFill>
              <a:latin typeface="AvenirNextforSAS" panose="020B0503020202020204" pitchFamily="34" charset="0"/>
            </a:endParaRPr>
          </a:p>
        </p:txBody>
      </p:sp>
      <p:sp>
        <p:nvSpPr>
          <p:cNvPr id="9" name="Title 4">
            <a:extLst>
              <a:ext uri="{FF2B5EF4-FFF2-40B4-BE49-F238E27FC236}">
                <a16:creationId xmlns:a16="http://schemas.microsoft.com/office/drawing/2014/main" id="{2251911A-A7A4-B9CB-8F20-E8D4D27688CA}"/>
              </a:ext>
            </a:extLst>
          </p:cNvPr>
          <p:cNvSpPr>
            <a:spLocks noGrp="1"/>
          </p:cNvSpPr>
          <p:nvPr>
            <p:ph type="title"/>
          </p:nvPr>
        </p:nvSpPr>
        <p:spPr>
          <a:xfrm>
            <a:off x="838200" y="431227"/>
            <a:ext cx="10515600" cy="635573"/>
          </a:xfrm>
        </p:spPr>
        <p:txBody>
          <a:bodyPr anchor="t">
            <a:normAutofit/>
          </a:bodyPr>
          <a:lstStyle/>
          <a:p>
            <a:pPr>
              <a:tabLst>
                <a:tab pos="4335463" algn="l"/>
              </a:tabLst>
            </a:pPr>
            <a:r>
              <a:rPr lang="en-US" sz="3200" b="1">
                <a:solidFill>
                  <a:srgbClr val="1F5FAC"/>
                </a:solidFill>
                <a:latin typeface="AvenirNextforSAS" panose="020B0503020202020204" pitchFamily="34" charset="0"/>
              </a:rPr>
              <a:t>Activity:  TRUE OR FALSE</a:t>
            </a:r>
          </a:p>
        </p:txBody>
      </p:sp>
    </p:spTree>
    <p:extLst>
      <p:ext uri="{BB962C8B-B14F-4D97-AF65-F5344CB8AC3E}">
        <p14:creationId xmlns:p14="http://schemas.microsoft.com/office/powerpoint/2010/main" val="1647766380"/>
      </p:ext>
    </p:extLst>
  </p:cSld>
  <p:clrMapOvr>
    <a:masterClrMapping/>
  </p:clrMapOvr>
  <p:extLst>
    <p:ext uri="{6950BFC3-D8DA-4A85-94F7-54DA5524770B}">
      <p188:commentRel xmlns:p188="http://schemas.microsoft.com/office/powerpoint/2018/8/main" xmlns=""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008318" y="739217"/>
            <a:ext cx="5617599" cy="4884970"/>
          </a:xfrm>
        </p:spPr>
        <p:txBody>
          <a:bodyPr>
            <a:normAutofit fontScale="92500" lnSpcReduction="10000"/>
          </a:bodyPr>
          <a:lstStyle/>
          <a:p>
            <a:r>
              <a:rPr lang="en-US" sz="3600" b="1" dirty="0">
                <a:latin typeface="AvenirNextforSAS Light" panose="020B0403020202020204" pitchFamily="34" charset="0"/>
              </a:rPr>
              <a:t>Lois’s Story </a:t>
            </a:r>
          </a:p>
          <a:p>
            <a:r>
              <a:rPr lang="en-US" sz="2400" dirty="0">
                <a:latin typeface="AvenirNextforSAS Light" panose="020B0403020202020204" pitchFamily="34" charset="0"/>
              </a:rPr>
              <a:t>When Lois’s spouse passed away, she was left to take over the household financial responsibilities. Unfortunately, her spouse never went over their bills with her. Lois forgot to pay off their credit card bill and neglected to pay her insurance premiums. The reminders had gone to her late husband’s email account. Months later, when her granddaughter came to help, she was surprised to find that Lois lacked coverage after a water leak that damaged the basement. Lois owed more than $1,000 in interest from an unpaid credit card balance.</a:t>
            </a:r>
          </a:p>
        </p:txBody>
      </p:sp>
      <p:pic>
        <p:nvPicPr>
          <p:cNvPr id="8" name="Picture 7" descr="A person and person holding a baby&#10;&#10;Description automatically generated with medium confidence">
            <a:extLst>
              <a:ext uri="{FF2B5EF4-FFF2-40B4-BE49-F238E27FC236}">
                <a16:creationId xmlns:a16="http://schemas.microsoft.com/office/drawing/2014/main" id="{4F3C5685-F3EF-5989-855A-973E8453D9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725" r="22478"/>
          <a:stretch/>
        </p:blipFill>
        <p:spPr>
          <a:xfrm>
            <a:off x="700652" y="609106"/>
            <a:ext cx="4564761" cy="4555903"/>
          </a:xfrm>
          <a:prstGeom prst="ellipse">
            <a:avLst/>
          </a:prstGeom>
          <a:ln w="254000">
            <a:solidFill>
              <a:srgbClr val="FF6B12"/>
            </a:solidFill>
          </a:ln>
        </p:spPr>
      </p:pic>
    </p:spTree>
    <p:extLst>
      <p:ext uri="{BB962C8B-B14F-4D97-AF65-F5344CB8AC3E}">
        <p14:creationId xmlns:p14="http://schemas.microsoft.com/office/powerpoint/2010/main" val="1958715910"/>
      </p:ext>
    </p:extLst>
  </p:cSld>
  <p:clrMapOvr>
    <a:masterClrMapping/>
  </p:clrMapOvr>
  <p:extLst>
    <p:ext uri="{6950BFC3-D8DA-4A85-94F7-54DA5524770B}">
      <p188:commentRel xmlns:p188="http://schemas.microsoft.com/office/powerpoint/2018/8/main" xmlns="" r:id="rId4"/>
    </p:ext>
  </p:extLs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38200" y="1865781"/>
            <a:ext cx="10587266" cy="3493264"/>
          </a:xfrm>
          <a:prstGeom prst="rect">
            <a:avLst/>
          </a:prstGeom>
          <a:noFill/>
        </p:spPr>
        <p:txBody>
          <a:bodyPr wrap="square" rtlCol="0">
            <a:spAutoFit/>
          </a:bodyPr>
          <a:lstStyle/>
          <a:p>
            <a:pPr>
              <a:spcBef>
                <a:spcPts val="600"/>
              </a:spcBef>
              <a:spcAft>
                <a:spcPts val="1200"/>
              </a:spcAft>
            </a:pPr>
            <a:r>
              <a:rPr lang="en-US" sz="2800" b="1" dirty="0">
                <a:latin typeface="AvenirNextforSAS" panose="020B0503020202020204" pitchFamily="34" charset="0"/>
              </a:rPr>
              <a:t>You can change or revoke your POA at any time.</a:t>
            </a:r>
          </a:p>
          <a:p>
            <a:pPr>
              <a:spcBef>
                <a:spcPts val="600"/>
              </a:spcBef>
              <a:spcAft>
                <a:spcPts val="1200"/>
              </a:spcAft>
            </a:pPr>
            <a:endParaRPr lang="en-US" sz="2800" b="1" dirty="0">
              <a:latin typeface="AvenirNextforSAS" panose="020B0503020202020204" pitchFamily="34" charset="0"/>
            </a:endParaRPr>
          </a:p>
          <a:p>
            <a:r>
              <a:rPr lang="en-US" sz="2800" dirty="0">
                <a:latin typeface="AvenirNextforSAS" panose="020B0503020202020204" pitchFamily="34" charset="0"/>
              </a:rPr>
              <a:t>ANSWER: </a:t>
            </a:r>
            <a:r>
              <a:rPr lang="en-US" sz="2800" dirty="0">
                <a:solidFill>
                  <a:srgbClr val="00B0F0"/>
                </a:solidFill>
                <a:latin typeface="AvenirNextforSAS" panose="020B0503020202020204" pitchFamily="34" charset="0"/>
              </a:rPr>
              <a:t>(MOSTLY) TRUE</a:t>
            </a:r>
            <a:r>
              <a:rPr lang="en-US" sz="2800" dirty="0" smtClean="0">
                <a:solidFill>
                  <a:srgbClr val="00B0F0"/>
                </a:solidFill>
                <a:latin typeface="AvenirNextforSAS" panose="020B0503020202020204" pitchFamily="34" charset="0"/>
              </a:rPr>
              <a:t>!</a:t>
            </a:r>
            <a:r>
              <a:rPr lang="en-US" sz="2800" dirty="0" smtClean="0">
                <a:latin typeface="AvenirNextforSAS" panose="020B0503020202020204" pitchFamily="34" charset="0"/>
              </a:rPr>
              <a:t> </a:t>
            </a:r>
            <a:endParaRPr lang="en-US" sz="2800" dirty="0">
              <a:latin typeface="AvenirNextforSAS" panose="020B0503020202020204" pitchFamily="34" charset="0"/>
            </a:endParaRPr>
          </a:p>
          <a:p>
            <a:endParaRPr lang="en-US" sz="2800" dirty="0">
              <a:latin typeface="AvenirNextforSAS" panose="020B0503020202020204" pitchFamily="34" charset="0"/>
            </a:endParaRPr>
          </a:p>
          <a:p>
            <a:r>
              <a:rPr lang="en-US" sz="2800" dirty="0">
                <a:latin typeface="AvenirNextforSAS" panose="020B0503020202020204" pitchFamily="34" charset="0"/>
              </a:rPr>
              <a:t> </a:t>
            </a:r>
            <a:r>
              <a:rPr lang="en-US" sz="2800" dirty="0" smtClean="0">
                <a:latin typeface="AvenirNextforSAS" panose="020B0503020202020204" pitchFamily="34" charset="0"/>
              </a:rPr>
              <a:t>As </a:t>
            </a:r>
            <a:r>
              <a:rPr lang="en-US" sz="2800" dirty="0">
                <a:latin typeface="AvenirNextforSAS" panose="020B0503020202020204" pitchFamily="34" charset="0"/>
              </a:rPr>
              <a:t>long as you still can understand what it means to change or “revoke” the </a:t>
            </a:r>
            <a:r>
              <a:rPr lang="en-US" sz="2800" dirty="0" smtClean="0">
                <a:latin typeface="AvenirNextforSAS" panose="020B0503020202020204" pitchFamily="34" charset="0"/>
              </a:rPr>
              <a:t>POA, you </a:t>
            </a:r>
            <a:r>
              <a:rPr lang="en-US" sz="2800" dirty="0">
                <a:latin typeface="AvenirNextforSAS" panose="020B0503020202020204" pitchFamily="34" charset="0"/>
              </a:rPr>
              <a:t>can change what’s in the document or cancel it </a:t>
            </a:r>
            <a:r>
              <a:rPr lang="en-US" sz="2800" dirty="0" smtClean="0">
                <a:latin typeface="AvenirNextforSAS" panose="020B0503020202020204" pitchFamily="34" charset="0"/>
              </a:rPr>
              <a:t>anytime.</a:t>
            </a:r>
            <a:endParaRPr lang="en-US" sz="2800" dirty="0"/>
          </a:p>
        </p:txBody>
      </p:sp>
      <p:sp>
        <p:nvSpPr>
          <p:cNvPr id="7" name="Title 4">
            <a:extLst>
              <a:ext uri="{FF2B5EF4-FFF2-40B4-BE49-F238E27FC236}">
                <a16:creationId xmlns:a16="http://schemas.microsoft.com/office/drawing/2014/main" id="{047D92C8-09CA-4B72-7CA9-E63E055C5ECA}"/>
              </a:ext>
            </a:extLst>
          </p:cNvPr>
          <p:cNvSpPr txBox="1">
            <a:spLocks/>
          </p:cNvSpPr>
          <p:nvPr/>
        </p:nvSpPr>
        <p:spPr>
          <a:xfrm>
            <a:off x="838200" y="431227"/>
            <a:ext cx="10515600" cy="63557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4335463" algn="l"/>
              </a:tabLst>
            </a:pPr>
            <a:r>
              <a:rPr lang="en-US" sz="3200" b="1">
                <a:solidFill>
                  <a:srgbClr val="1F5FAC"/>
                </a:solidFill>
                <a:latin typeface="AvenirNextforSAS" panose="020B0503020202020204" pitchFamily="34" charset="0"/>
              </a:rPr>
              <a:t>Activity:  TRUE OR FALSE</a:t>
            </a:r>
          </a:p>
        </p:txBody>
      </p:sp>
    </p:spTree>
    <p:extLst>
      <p:ext uri="{BB962C8B-B14F-4D97-AF65-F5344CB8AC3E}">
        <p14:creationId xmlns:p14="http://schemas.microsoft.com/office/powerpoint/2010/main" val="1189710606"/>
      </p:ext>
    </p:extLst>
  </p:cSld>
  <p:clrMapOvr>
    <a:masterClrMapping/>
  </p:clrMapOvr>
  <p:extLst mod="1">
    <p:ext uri="{6950BFC3-D8DA-4A85-94F7-54DA5524770B}">
      <p188:commentRel xmlns:p188="http://schemas.microsoft.com/office/powerpoint/2018/8/main" xmlns="" r:id="rId3"/>
    </p:ext>
  </p:extLs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11DC671-719D-EA6D-E0BC-46405FF55353}"/>
              </a:ext>
            </a:extLst>
          </p:cNvPr>
          <p:cNvSpPr txBox="1"/>
          <p:nvPr/>
        </p:nvSpPr>
        <p:spPr>
          <a:xfrm>
            <a:off x="838201" y="2459504"/>
            <a:ext cx="10587266" cy="1323439"/>
          </a:xfrm>
          <a:prstGeom prst="rect">
            <a:avLst/>
          </a:prstGeom>
          <a:noFill/>
        </p:spPr>
        <p:txBody>
          <a:bodyPr wrap="square" rtlCol="0">
            <a:spAutoFit/>
          </a:bodyPr>
          <a:lstStyle/>
          <a:p>
            <a:pPr>
              <a:spcBef>
                <a:spcPts val="600"/>
              </a:spcBef>
              <a:spcAft>
                <a:spcPts val="1200"/>
              </a:spcAft>
            </a:pPr>
            <a:r>
              <a:rPr lang="en-US" sz="4000">
                <a:latin typeface="AvenirNextforSAS" panose="020B0503020202020204" pitchFamily="34" charset="0"/>
              </a:rPr>
              <a:t>You can download a standard POA from the Internet and don’t need to see a lawyer.</a:t>
            </a:r>
          </a:p>
        </p:txBody>
      </p:sp>
      <p:sp>
        <p:nvSpPr>
          <p:cNvPr id="8" name="Title 4">
            <a:extLst>
              <a:ext uri="{FF2B5EF4-FFF2-40B4-BE49-F238E27FC236}">
                <a16:creationId xmlns:a16="http://schemas.microsoft.com/office/drawing/2014/main" id="{25A950F0-E700-A7C8-0AEC-B524AD655782}"/>
              </a:ext>
            </a:extLst>
          </p:cNvPr>
          <p:cNvSpPr txBox="1">
            <a:spLocks/>
          </p:cNvSpPr>
          <p:nvPr/>
        </p:nvSpPr>
        <p:spPr>
          <a:xfrm>
            <a:off x="838200" y="1805092"/>
            <a:ext cx="7103533" cy="193899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4335463" algn="l"/>
              </a:tabLst>
            </a:pPr>
            <a:r>
              <a:rPr lang="en-US" b="1">
                <a:solidFill>
                  <a:srgbClr val="00B0F0"/>
                </a:solidFill>
                <a:latin typeface="AvenirNextforSAS" panose="020B0503020202020204" pitchFamily="34" charset="0"/>
              </a:rPr>
              <a:t>TRUE</a:t>
            </a:r>
            <a:r>
              <a:rPr lang="en-US" b="1">
                <a:solidFill>
                  <a:srgbClr val="1F5FAC"/>
                </a:solidFill>
                <a:latin typeface="AvenirNextforSAS" panose="020B0503020202020204" pitchFamily="34" charset="0"/>
              </a:rPr>
              <a:t> </a:t>
            </a:r>
            <a:r>
              <a:rPr lang="en-US" b="1">
                <a:solidFill>
                  <a:srgbClr val="0D9748"/>
                </a:solidFill>
                <a:latin typeface="AvenirNextforSAS" panose="020B0503020202020204" pitchFamily="34" charset="0"/>
              </a:rPr>
              <a:t>OR</a:t>
            </a:r>
            <a:r>
              <a:rPr lang="en-US" b="1">
                <a:solidFill>
                  <a:srgbClr val="1F5FAC"/>
                </a:solidFill>
                <a:latin typeface="AvenirNextforSAS" panose="020B0503020202020204" pitchFamily="34" charset="0"/>
              </a:rPr>
              <a:t> </a:t>
            </a:r>
            <a:r>
              <a:rPr lang="en-US" b="1">
                <a:solidFill>
                  <a:schemeClr val="accent4"/>
                </a:solidFill>
                <a:latin typeface="AvenirNextforSAS" panose="020B0503020202020204" pitchFamily="34" charset="0"/>
              </a:rPr>
              <a:t>FALSE</a:t>
            </a:r>
            <a:r>
              <a:rPr lang="en-US" b="1">
                <a:solidFill>
                  <a:schemeClr val="accent5"/>
                </a:solidFill>
                <a:latin typeface="American Typewriter" panose="02090604020004020304" pitchFamily="18" charset="77"/>
              </a:rPr>
              <a:t>?</a:t>
            </a:r>
            <a:r>
              <a:rPr lang="en-US" b="1">
                <a:solidFill>
                  <a:schemeClr val="accent4"/>
                </a:solidFill>
                <a:latin typeface="Bradley Hand" pitchFamily="2" charset="77"/>
              </a:rPr>
              <a:t>?</a:t>
            </a:r>
            <a:r>
              <a:rPr lang="en-US" b="1">
                <a:solidFill>
                  <a:srgbClr val="00B050"/>
                </a:solidFill>
                <a:latin typeface="Bauhaus 93" pitchFamily="82" charset="77"/>
              </a:rPr>
              <a:t>?</a:t>
            </a:r>
            <a:r>
              <a:rPr lang="en-US" b="1">
                <a:solidFill>
                  <a:srgbClr val="00B0F0"/>
                </a:solidFill>
                <a:latin typeface="Chalkduster" panose="03050602040202020205" pitchFamily="66" charset="77"/>
              </a:rPr>
              <a:t>?</a:t>
            </a:r>
            <a:endParaRPr lang="en-US" b="1">
              <a:solidFill>
                <a:srgbClr val="1F5FAC"/>
              </a:solidFill>
              <a:latin typeface="AvenirNextforSAS" panose="020B0503020202020204" pitchFamily="34" charset="0"/>
            </a:endParaRPr>
          </a:p>
        </p:txBody>
      </p:sp>
      <p:sp>
        <p:nvSpPr>
          <p:cNvPr id="9" name="Title 4">
            <a:extLst>
              <a:ext uri="{FF2B5EF4-FFF2-40B4-BE49-F238E27FC236}">
                <a16:creationId xmlns:a16="http://schemas.microsoft.com/office/drawing/2014/main" id="{2251911A-A7A4-B9CB-8F20-E8D4D27688CA}"/>
              </a:ext>
            </a:extLst>
          </p:cNvPr>
          <p:cNvSpPr>
            <a:spLocks noGrp="1"/>
          </p:cNvSpPr>
          <p:nvPr>
            <p:ph type="title"/>
          </p:nvPr>
        </p:nvSpPr>
        <p:spPr>
          <a:xfrm>
            <a:off x="838200" y="431227"/>
            <a:ext cx="10515600" cy="635573"/>
          </a:xfrm>
        </p:spPr>
        <p:txBody>
          <a:bodyPr anchor="t">
            <a:normAutofit/>
          </a:bodyPr>
          <a:lstStyle/>
          <a:p>
            <a:pPr>
              <a:tabLst>
                <a:tab pos="4335463" algn="l"/>
              </a:tabLst>
            </a:pPr>
            <a:r>
              <a:rPr lang="en-US" sz="3200" b="1">
                <a:solidFill>
                  <a:srgbClr val="1F5FAC"/>
                </a:solidFill>
                <a:latin typeface="AvenirNextforSAS" panose="020B0503020202020204" pitchFamily="34" charset="0"/>
              </a:rPr>
              <a:t>Activity:  TRUE OR FALSE</a:t>
            </a:r>
          </a:p>
        </p:txBody>
      </p:sp>
    </p:spTree>
    <p:extLst>
      <p:ext uri="{BB962C8B-B14F-4D97-AF65-F5344CB8AC3E}">
        <p14:creationId xmlns:p14="http://schemas.microsoft.com/office/powerpoint/2010/main" val="232922244"/>
      </p:ext>
    </p:extLst>
  </p:cSld>
  <p:clrMapOvr>
    <a:masterClrMapping/>
  </p:clrMapOvr>
  <p:extLst>
    <p:ext uri="{6950BFC3-D8DA-4A85-94F7-54DA5524770B}">
      <p188:commentRel xmlns:p188="http://schemas.microsoft.com/office/powerpoint/2018/8/main" xmlns="" r:id="rId3"/>
    </p:ext>
  </p:extLs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38201" y="1441238"/>
            <a:ext cx="10587266" cy="4170372"/>
          </a:xfrm>
          <a:prstGeom prst="rect">
            <a:avLst/>
          </a:prstGeom>
          <a:noFill/>
        </p:spPr>
        <p:txBody>
          <a:bodyPr wrap="square" rtlCol="0">
            <a:spAutoFit/>
          </a:bodyPr>
          <a:lstStyle/>
          <a:p>
            <a:pPr>
              <a:spcBef>
                <a:spcPts val="600"/>
              </a:spcBef>
              <a:spcAft>
                <a:spcPts val="1200"/>
              </a:spcAft>
            </a:pPr>
            <a:r>
              <a:rPr lang="en-US" sz="2800" b="1" dirty="0">
                <a:latin typeface="AvenirNextforSAS" panose="020B0503020202020204" pitchFamily="34" charset="0"/>
              </a:rPr>
              <a:t>You can just download a standard POA from the Internet and don’t need to see a lawyer.</a:t>
            </a:r>
          </a:p>
          <a:p>
            <a:pPr>
              <a:spcBef>
                <a:spcPts val="600"/>
              </a:spcBef>
              <a:spcAft>
                <a:spcPts val="1200"/>
              </a:spcAft>
            </a:pPr>
            <a:endParaRPr lang="en-US" sz="1200" b="1" dirty="0">
              <a:latin typeface="AvenirNextforSAS" panose="020B0503020202020204" pitchFamily="34" charset="0"/>
            </a:endParaRPr>
          </a:p>
          <a:p>
            <a:r>
              <a:rPr lang="en-US" sz="2800" dirty="0">
                <a:latin typeface="AvenirNextforSAS" panose="020B0503020202020204" pitchFamily="34" charset="0"/>
              </a:rPr>
              <a:t>ANSWER: </a:t>
            </a:r>
            <a:r>
              <a:rPr lang="en-US" sz="2800" dirty="0">
                <a:solidFill>
                  <a:srgbClr val="00B0F0"/>
                </a:solidFill>
                <a:latin typeface="AvenirNextforSAS" panose="020B0503020202020204" pitchFamily="34" charset="0"/>
              </a:rPr>
              <a:t>Sort of TRUE, sort of FALSE! </a:t>
            </a:r>
          </a:p>
          <a:p>
            <a:endParaRPr lang="en-US" sz="2800" dirty="0">
              <a:solidFill>
                <a:srgbClr val="00B0F0"/>
              </a:solidFill>
              <a:latin typeface="AvenirNextforSAS" panose="020B0503020202020204" pitchFamily="34" charset="0"/>
            </a:endParaRPr>
          </a:p>
          <a:p>
            <a:r>
              <a:rPr lang="en-US" sz="2800" dirty="0">
                <a:latin typeface="AvenirNextforSAS" panose="020B0503020202020204" pitchFamily="34" charset="0"/>
              </a:rPr>
              <a:t>The most important things are to have a POA document that </a:t>
            </a:r>
            <a:r>
              <a:rPr lang="en-US" sz="2800" dirty="0" smtClean="0">
                <a:latin typeface="AvenirNextforSAS" panose="020B0503020202020204" pitchFamily="34" charset="0"/>
              </a:rPr>
              <a:t>meets your </a:t>
            </a:r>
            <a:r>
              <a:rPr lang="en-US" sz="2800" dirty="0">
                <a:latin typeface="AvenirNextforSAS" panose="020B0503020202020204" pitchFamily="34" charset="0"/>
              </a:rPr>
              <a:t>state </a:t>
            </a:r>
            <a:r>
              <a:rPr lang="en-US" sz="2800" dirty="0" smtClean="0">
                <a:latin typeface="AvenirNextforSAS" panose="020B0503020202020204" pitchFamily="34" charset="0"/>
              </a:rPr>
              <a:t>laws and </a:t>
            </a:r>
            <a:r>
              <a:rPr lang="en-US" sz="2800" dirty="0">
                <a:latin typeface="AvenirNextforSAS" panose="020B0503020202020204" pitchFamily="34" charset="0"/>
              </a:rPr>
              <a:t>does what you need it to do. Be cautious about “</a:t>
            </a:r>
            <a:r>
              <a:rPr lang="en-US" sz="2800" dirty="0" smtClean="0">
                <a:latin typeface="AvenirNextforSAS" panose="020B0503020202020204" pitchFamily="34" charset="0"/>
              </a:rPr>
              <a:t>one </a:t>
            </a:r>
            <a:r>
              <a:rPr lang="en-US" sz="2800" dirty="0">
                <a:latin typeface="AvenirNextforSAS" panose="020B0503020202020204" pitchFamily="34" charset="0"/>
              </a:rPr>
              <a:t>size fits all” forms. Hiring a </a:t>
            </a:r>
            <a:r>
              <a:rPr lang="en-US" sz="2800" dirty="0" smtClean="0">
                <a:latin typeface="AvenirNextforSAS" panose="020B0503020202020204" pitchFamily="34" charset="0"/>
              </a:rPr>
              <a:t>lawyer does not </a:t>
            </a:r>
            <a:r>
              <a:rPr lang="en-US" sz="2800" dirty="0">
                <a:latin typeface="AvenirNextforSAS" panose="020B0503020202020204" pitchFamily="34" charset="0"/>
              </a:rPr>
              <a:t>need </a:t>
            </a:r>
            <a:r>
              <a:rPr lang="en-US" sz="2800" dirty="0" smtClean="0">
                <a:latin typeface="AvenirNextforSAS" panose="020B0503020202020204" pitchFamily="34" charset="0"/>
              </a:rPr>
              <a:t>to </a:t>
            </a:r>
            <a:r>
              <a:rPr lang="en-US" sz="2800" dirty="0">
                <a:latin typeface="AvenirNextforSAS" panose="020B0503020202020204" pitchFamily="34" charset="0"/>
              </a:rPr>
              <a:t>be complicated or expensive.</a:t>
            </a:r>
          </a:p>
        </p:txBody>
      </p:sp>
      <p:sp>
        <p:nvSpPr>
          <p:cNvPr id="7" name="Title 4">
            <a:extLst>
              <a:ext uri="{FF2B5EF4-FFF2-40B4-BE49-F238E27FC236}">
                <a16:creationId xmlns:a16="http://schemas.microsoft.com/office/drawing/2014/main" id="{047D92C8-09CA-4B72-7CA9-E63E055C5ECA}"/>
              </a:ext>
            </a:extLst>
          </p:cNvPr>
          <p:cNvSpPr txBox="1">
            <a:spLocks/>
          </p:cNvSpPr>
          <p:nvPr/>
        </p:nvSpPr>
        <p:spPr>
          <a:xfrm>
            <a:off x="838200" y="431227"/>
            <a:ext cx="10515600" cy="63557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4335463" algn="l"/>
              </a:tabLst>
            </a:pPr>
            <a:r>
              <a:rPr lang="en-US" sz="3200" b="1">
                <a:solidFill>
                  <a:srgbClr val="1F5FAC"/>
                </a:solidFill>
                <a:latin typeface="AvenirNextforSAS" panose="020B0503020202020204" pitchFamily="34" charset="0"/>
              </a:rPr>
              <a:t>Activity:  TRUE OR FALSE</a:t>
            </a:r>
          </a:p>
        </p:txBody>
      </p:sp>
    </p:spTree>
    <p:extLst>
      <p:ext uri="{BB962C8B-B14F-4D97-AF65-F5344CB8AC3E}">
        <p14:creationId xmlns:p14="http://schemas.microsoft.com/office/powerpoint/2010/main" val="1520224474"/>
      </p:ext>
    </p:extLst>
  </p:cSld>
  <p:clrMapOvr>
    <a:masterClrMapping/>
  </p:clrMapOvr>
  <p:extLst mod="1">
    <p:ext uri="{6950BFC3-D8DA-4A85-94F7-54DA5524770B}">
      <p188:commentRel xmlns:p188="http://schemas.microsoft.com/office/powerpoint/2018/8/main" xmlns="" r:id="rId3"/>
    </p:ext>
  </p:extLs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11DC671-719D-EA6D-E0BC-46405FF55353}"/>
              </a:ext>
            </a:extLst>
          </p:cNvPr>
          <p:cNvSpPr txBox="1"/>
          <p:nvPr/>
        </p:nvSpPr>
        <p:spPr>
          <a:xfrm>
            <a:off x="838201" y="2459504"/>
            <a:ext cx="10587266" cy="1323439"/>
          </a:xfrm>
          <a:prstGeom prst="rect">
            <a:avLst/>
          </a:prstGeom>
          <a:noFill/>
        </p:spPr>
        <p:txBody>
          <a:bodyPr wrap="square" rtlCol="0">
            <a:spAutoFit/>
          </a:bodyPr>
          <a:lstStyle/>
          <a:p>
            <a:pPr>
              <a:spcBef>
                <a:spcPts val="600"/>
              </a:spcBef>
              <a:spcAft>
                <a:spcPts val="1200"/>
              </a:spcAft>
            </a:pPr>
            <a:r>
              <a:rPr lang="en-US" sz="4000">
                <a:latin typeface="AvenirNextforSAS" panose="020B0503020202020204" pitchFamily="34" charset="0"/>
              </a:rPr>
              <a:t>Your POA must meet your state’s legal requirements.</a:t>
            </a:r>
          </a:p>
        </p:txBody>
      </p:sp>
      <p:sp>
        <p:nvSpPr>
          <p:cNvPr id="8" name="Title 4">
            <a:extLst>
              <a:ext uri="{FF2B5EF4-FFF2-40B4-BE49-F238E27FC236}">
                <a16:creationId xmlns:a16="http://schemas.microsoft.com/office/drawing/2014/main" id="{25A950F0-E700-A7C8-0AEC-B524AD655782}"/>
              </a:ext>
            </a:extLst>
          </p:cNvPr>
          <p:cNvSpPr txBox="1">
            <a:spLocks/>
          </p:cNvSpPr>
          <p:nvPr/>
        </p:nvSpPr>
        <p:spPr>
          <a:xfrm>
            <a:off x="838200" y="1805092"/>
            <a:ext cx="7103533" cy="193899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4335463" algn="l"/>
              </a:tabLst>
            </a:pPr>
            <a:r>
              <a:rPr lang="en-US" b="1">
                <a:solidFill>
                  <a:srgbClr val="00B0F0"/>
                </a:solidFill>
                <a:latin typeface="AvenirNextforSAS" panose="020B0503020202020204" pitchFamily="34" charset="0"/>
              </a:rPr>
              <a:t>TRUE</a:t>
            </a:r>
            <a:r>
              <a:rPr lang="en-US" b="1">
                <a:solidFill>
                  <a:srgbClr val="1F5FAC"/>
                </a:solidFill>
                <a:latin typeface="AvenirNextforSAS" panose="020B0503020202020204" pitchFamily="34" charset="0"/>
              </a:rPr>
              <a:t> </a:t>
            </a:r>
            <a:r>
              <a:rPr lang="en-US" b="1">
                <a:solidFill>
                  <a:srgbClr val="0D9748"/>
                </a:solidFill>
                <a:latin typeface="AvenirNextforSAS" panose="020B0503020202020204" pitchFamily="34" charset="0"/>
              </a:rPr>
              <a:t>OR</a:t>
            </a:r>
            <a:r>
              <a:rPr lang="en-US" b="1">
                <a:solidFill>
                  <a:srgbClr val="1F5FAC"/>
                </a:solidFill>
                <a:latin typeface="AvenirNextforSAS" panose="020B0503020202020204" pitchFamily="34" charset="0"/>
              </a:rPr>
              <a:t> </a:t>
            </a:r>
            <a:r>
              <a:rPr lang="en-US" b="1">
                <a:solidFill>
                  <a:schemeClr val="accent4"/>
                </a:solidFill>
                <a:latin typeface="AvenirNextforSAS" panose="020B0503020202020204" pitchFamily="34" charset="0"/>
              </a:rPr>
              <a:t>FALSE</a:t>
            </a:r>
            <a:r>
              <a:rPr lang="en-US" b="1">
                <a:solidFill>
                  <a:schemeClr val="accent5"/>
                </a:solidFill>
                <a:latin typeface="American Typewriter" panose="02090604020004020304" pitchFamily="18" charset="77"/>
              </a:rPr>
              <a:t>?</a:t>
            </a:r>
            <a:r>
              <a:rPr lang="en-US" b="1">
                <a:solidFill>
                  <a:schemeClr val="accent4"/>
                </a:solidFill>
                <a:latin typeface="Bradley Hand" pitchFamily="2" charset="77"/>
              </a:rPr>
              <a:t>?</a:t>
            </a:r>
            <a:r>
              <a:rPr lang="en-US" b="1">
                <a:solidFill>
                  <a:srgbClr val="00B050"/>
                </a:solidFill>
                <a:latin typeface="Bauhaus 93" pitchFamily="82" charset="77"/>
              </a:rPr>
              <a:t>?</a:t>
            </a:r>
            <a:r>
              <a:rPr lang="en-US" b="1">
                <a:solidFill>
                  <a:srgbClr val="00B0F0"/>
                </a:solidFill>
                <a:latin typeface="Chalkduster" panose="03050602040202020205" pitchFamily="66" charset="77"/>
              </a:rPr>
              <a:t>?</a:t>
            </a:r>
            <a:endParaRPr lang="en-US" b="1">
              <a:solidFill>
                <a:srgbClr val="1F5FAC"/>
              </a:solidFill>
              <a:latin typeface="AvenirNextforSAS" panose="020B0503020202020204" pitchFamily="34" charset="0"/>
            </a:endParaRPr>
          </a:p>
        </p:txBody>
      </p:sp>
      <p:sp>
        <p:nvSpPr>
          <p:cNvPr id="9" name="Title 4">
            <a:extLst>
              <a:ext uri="{FF2B5EF4-FFF2-40B4-BE49-F238E27FC236}">
                <a16:creationId xmlns:a16="http://schemas.microsoft.com/office/drawing/2014/main" id="{2251911A-A7A4-B9CB-8F20-E8D4D27688CA}"/>
              </a:ext>
            </a:extLst>
          </p:cNvPr>
          <p:cNvSpPr>
            <a:spLocks noGrp="1"/>
          </p:cNvSpPr>
          <p:nvPr>
            <p:ph type="title"/>
          </p:nvPr>
        </p:nvSpPr>
        <p:spPr>
          <a:xfrm>
            <a:off x="838200" y="431227"/>
            <a:ext cx="10515600" cy="635573"/>
          </a:xfrm>
        </p:spPr>
        <p:txBody>
          <a:bodyPr anchor="t">
            <a:normAutofit/>
          </a:bodyPr>
          <a:lstStyle/>
          <a:p>
            <a:pPr>
              <a:tabLst>
                <a:tab pos="4335463" algn="l"/>
              </a:tabLst>
            </a:pPr>
            <a:r>
              <a:rPr lang="en-US" sz="3200" b="1">
                <a:solidFill>
                  <a:srgbClr val="1F5FAC"/>
                </a:solidFill>
                <a:latin typeface="AvenirNextforSAS" panose="020B0503020202020204" pitchFamily="34" charset="0"/>
              </a:rPr>
              <a:t>Activity:  TRUE OR FALSE</a:t>
            </a:r>
          </a:p>
        </p:txBody>
      </p:sp>
    </p:spTree>
    <p:extLst>
      <p:ext uri="{BB962C8B-B14F-4D97-AF65-F5344CB8AC3E}">
        <p14:creationId xmlns:p14="http://schemas.microsoft.com/office/powerpoint/2010/main" val="571925206"/>
      </p:ext>
    </p:extLst>
  </p:cSld>
  <p:clrMapOvr>
    <a:masterClrMapping/>
  </p:clrMapOvr>
  <p:extLst>
    <p:ext uri="{6950BFC3-D8DA-4A85-94F7-54DA5524770B}">
      <p188:commentRel xmlns:p188="http://schemas.microsoft.com/office/powerpoint/2018/8/main" xmlns="" r:id="rId3"/>
    </p:ext>
  </p:extLs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38201" y="1441238"/>
            <a:ext cx="10587266" cy="4431983"/>
          </a:xfrm>
          <a:prstGeom prst="rect">
            <a:avLst/>
          </a:prstGeom>
          <a:noFill/>
        </p:spPr>
        <p:txBody>
          <a:bodyPr wrap="square" rtlCol="0">
            <a:spAutoFit/>
          </a:bodyPr>
          <a:lstStyle/>
          <a:p>
            <a:pPr>
              <a:spcBef>
                <a:spcPts val="600"/>
              </a:spcBef>
              <a:spcAft>
                <a:spcPts val="1200"/>
              </a:spcAft>
            </a:pPr>
            <a:r>
              <a:rPr lang="en-US" sz="2800" b="1" dirty="0">
                <a:latin typeface="AvenirNextforSAS" panose="020B0503020202020204" pitchFamily="34" charset="0"/>
              </a:rPr>
              <a:t>Your POA must meet your state’s </a:t>
            </a:r>
            <a:r>
              <a:rPr lang="en-US" sz="2800" b="1" dirty="0" smtClean="0">
                <a:latin typeface="AvenirNextforSAS" panose="020B0503020202020204" pitchFamily="34" charset="0"/>
              </a:rPr>
              <a:t>laws.</a:t>
            </a:r>
            <a:endParaRPr lang="en-US" sz="2800" b="1" dirty="0">
              <a:latin typeface="AvenirNextforSAS" panose="020B0503020202020204" pitchFamily="34" charset="0"/>
            </a:endParaRPr>
          </a:p>
          <a:p>
            <a:endParaRPr lang="en-US" sz="3600" dirty="0">
              <a:solidFill>
                <a:srgbClr val="00B0F0"/>
              </a:solidFill>
              <a:latin typeface="AvenirNextforSAS" panose="020B0503020202020204" pitchFamily="34" charset="0"/>
            </a:endParaRPr>
          </a:p>
          <a:p>
            <a:r>
              <a:rPr lang="en-US" sz="3200" dirty="0">
                <a:latin typeface="AvenirNextforSAS" panose="020B0503020202020204" pitchFamily="34" charset="0"/>
              </a:rPr>
              <a:t>ANSWER:</a:t>
            </a:r>
            <a:r>
              <a:rPr lang="en-US" sz="3200" dirty="0">
                <a:solidFill>
                  <a:srgbClr val="00B0F0"/>
                </a:solidFill>
                <a:latin typeface="AvenirNextforSAS" panose="020B0503020202020204" pitchFamily="34" charset="0"/>
              </a:rPr>
              <a:t> TRUE! </a:t>
            </a:r>
          </a:p>
          <a:p>
            <a:endParaRPr lang="en-US" sz="2800" dirty="0">
              <a:latin typeface="AvenirNextforSAS" panose="020B0503020202020204" pitchFamily="34" charset="0"/>
            </a:endParaRPr>
          </a:p>
          <a:p>
            <a:r>
              <a:rPr lang="en-US" sz="2800" dirty="0">
                <a:latin typeface="AvenirNextforSAS" panose="020B0503020202020204" pitchFamily="34" charset="0"/>
              </a:rPr>
              <a:t>Your state’s requirement might say that you need the document witnessed or notarized, or signed by your agent.  Your state’s laws might specify what powers you can give your agent and whether you must use special wording.</a:t>
            </a:r>
          </a:p>
          <a:p>
            <a:endParaRPr lang="en-US" sz="3600" dirty="0">
              <a:solidFill>
                <a:srgbClr val="00B0F0"/>
              </a:solidFill>
              <a:latin typeface="AvenirNextforSAS" panose="020B0503020202020204" pitchFamily="34" charset="0"/>
            </a:endParaRPr>
          </a:p>
        </p:txBody>
      </p:sp>
      <p:sp>
        <p:nvSpPr>
          <p:cNvPr id="7" name="Title 4">
            <a:extLst>
              <a:ext uri="{FF2B5EF4-FFF2-40B4-BE49-F238E27FC236}">
                <a16:creationId xmlns:a16="http://schemas.microsoft.com/office/drawing/2014/main" id="{047D92C8-09CA-4B72-7CA9-E63E055C5ECA}"/>
              </a:ext>
            </a:extLst>
          </p:cNvPr>
          <p:cNvSpPr txBox="1">
            <a:spLocks/>
          </p:cNvSpPr>
          <p:nvPr/>
        </p:nvSpPr>
        <p:spPr>
          <a:xfrm>
            <a:off x="838200" y="431227"/>
            <a:ext cx="10515600" cy="63557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4335463" algn="l"/>
              </a:tabLst>
            </a:pPr>
            <a:r>
              <a:rPr lang="en-US" sz="3200" b="1">
                <a:solidFill>
                  <a:srgbClr val="1F5FAC"/>
                </a:solidFill>
                <a:latin typeface="AvenirNextforSAS" panose="020B0503020202020204" pitchFamily="34" charset="0"/>
              </a:rPr>
              <a:t>Activity:  TRUE OR FALSE</a:t>
            </a:r>
          </a:p>
        </p:txBody>
      </p:sp>
    </p:spTree>
    <p:extLst>
      <p:ext uri="{BB962C8B-B14F-4D97-AF65-F5344CB8AC3E}">
        <p14:creationId xmlns:p14="http://schemas.microsoft.com/office/powerpoint/2010/main" val="1556761119"/>
      </p:ext>
    </p:extLst>
  </p:cSld>
  <p:clrMapOvr>
    <a:masterClrMapping/>
  </p:clrMapOvr>
  <p:extLst mod="1">
    <p:ext uri="{6950BFC3-D8DA-4A85-94F7-54DA5524770B}">
      <p188:commentRel xmlns:p188="http://schemas.microsoft.com/office/powerpoint/2018/8/main" xmlns="" r:id="rId3"/>
    </p:ext>
  </p:extLs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a:solidFill>
                  <a:srgbClr val="1F5FAC"/>
                </a:solidFill>
                <a:latin typeface="AvenirNextforSAS" panose="020B0503020202020204" pitchFamily="34" charset="0"/>
              </a:rPr>
              <a:t>Words of wisdom</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632548" y="1441238"/>
            <a:ext cx="8287143" cy="4401205"/>
          </a:xfrm>
          <a:prstGeom prst="rect">
            <a:avLst/>
          </a:prstGeom>
          <a:noFill/>
        </p:spPr>
        <p:txBody>
          <a:bodyPr wrap="square" rtlCol="0">
            <a:spAutoFit/>
          </a:bodyPr>
          <a:lstStyle/>
          <a:p>
            <a:pPr marL="457200" indent="-457200">
              <a:buFont typeface="Arial" panose="020B0604020202020204" pitchFamily="34" charset="0"/>
              <a:buChar char="•"/>
            </a:pPr>
            <a:r>
              <a:rPr lang="en-US" sz="2800">
                <a:latin typeface="AvenirNextforSAS" panose="020B0503020202020204" pitchFamily="34" charset="0"/>
              </a:rPr>
              <a:t>A POA should be “durable,” meaning your advocate can act for you even when you can no longer make decisions on your own.</a:t>
            </a:r>
          </a:p>
          <a:p>
            <a:pPr marL="457200" indent="-457200">
              <a:buFont typeface="Arial" panose="020B0604020202020204" pitchFamily="34" charset="0"/>
              <a:buChar char="•"/>
            </a:pPr>
            <a:r>
              <a:rPr lang="en-US" sz="2800">
                <a:latin typeface="AvenirNextforSAS" panose="020B0503020202020204" pitchFamily="34" charset="0"/>
              </a:rPr>
              <a:t>Your advocate only gets the powers you give them—and you can specify whether the POA goes into effect now or later.</a:t>
            </a:r>
          </a:p>
          <a:p>
            <a:pPr marL="457200" indent="-457200">
              <a:buFont typeface="Arial" panose="020B0604020202020204" pitchFamily="34" charset="0"/>
              <a:buChar char="•"/>
            </a:pPr>
            <a:r>
              <a:rPr lang="en-US" sz="2800">
                <a:latin typeface="AvenirNextforSAS" panose="020B0503020202020204" pitchFamily="34" charset="0"/>
              </a:rPr>
              <a:t>Your advocate has a legal duty under the POA to act in YOUR best interests. This is called “fiduciary duty.”</a:t>
            </a:r>
          </a:p>
          <a:p>
            <a:endParaRPr lang="en-US" sz="2800"/>
          </a:p>
        </p:txBody>
      </p:sp>
      <p:sp>
        <p:nvSpPr>
          <p:cNvPr id="7" name="Oval 6">
            <a:extLst>
              <a:ext uri="{FF2B5EF4-FFF2-40B4-BE49-F238E27FC236}">
                <a16:creationId xmlns:a16="http://schemas.microsoft.com/office/drawing/2014/main" id="{DDCE7CEA-F833-5063-8E26-B12173966BFE}"/>
              </a:ext>
            </a:extLst>
          </p:cNvPr>
          <p:cNvSpPr/>
          <p:nvPr/>
        </p:nvSpPr>
        <p:spPr>
          <a:xfrm>
            <a:off x="838200" y="1966028"/>
            <a:ext cx="2385974" cy="2385974"/>
          </a:xfrm>
          <a:prstGeom prst="ellipse">
            <a:avLst/>
          </a:prstGeom>
          <a:solidFill>
            <a:srgbClr val="1F5F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con&#10;&#10;Description automatically generated">
            <a:extLst>
              <a:ext uri="{FF2B5EF4-FFF2-40B4-BE49-F238E27FC236}">
                <a16:creationId xmlns:a16="http://schemas.microsoft.com/office/drawing/2014/main" id="{1908622D-61AE-6F55-D41D-E09CF17D0D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310" y="1975967"/>
            <a:ext cx="2005753" cy="2005753"/>
          </a:xfrm>
          <a:prstGeom prst="rect">
            <a:avLst/>
          </a:prstGeom>
        </p:spPr>
      </p:pic>
    </p:spTree>
    <p:extLst>
      <p:ext uri="{BB962C8B-B14F-4D97-AF65-F5344CB8AC3E}">
        <p14:creationId xmlns:p14="http://schemas.microsoft.com/office/powerpoint/2010/main" val="5117910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a:solidFill>
                  <a:srgbClr val="1F5FAC"/>
                </a:solidFill>
                <a:latin typeface="AvenirNextforSAS" panose="020B0503020202020204" pitchFamily="34" charset="0"/>
              </a:rPr>
              <a:t>Trust, but verify!</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38201" y="1221105"/>
            <a:ext cx="10587266" cy="5047536"/>
          </a:xfrm>
          <a:prstGeom prst="rect">
            <a:avLst/>
          </a:prstGeom>
          <a:noFill/>
        </p:spPr>
        <p:txBody>
          <a:bodyPr wrap="square" rtlCol="0">
            <a:spAutoFit/>
          </a:bodyPr>
          <a:lstStyle/>
          <a:p>
            <a:r>
              <a:rPr lang="en-US" sz="2800" dirty="0">
                <a:latin typeface="AvenirNextforSAS" panose="020B0503020202020204" pitchFamily="34" charset="0"/>
              </a:rPr>
              <a:t>Build in ways for other trusted people to see how your advocate is managing your money and property.</a:t>
            </a:r>
          </a:p>
          <a:p>
            <a:endParaRPr lang="en-US" sz="2800" dirty="0">
              <a:latin typeface="AvenirNextforSAS" panose="020B0503020202020204" pitchFamily="34" charset="0"/>
            </a:endParaRPr>
          </a:p>
          <a:p>
            <a:r>
              <a:rPr lang="en-US" sz="2800" dirty="0">
                <a:latin typeface="AvenirNextforSAS" panose="020B0503020202020204" pitchFamily="34" charset="0"/>
              </a:rPr>
              <a:t>Options to put in your POA:</a:t>
            </a:r>
          </a:p>
          <a:p>
            <a:endParaRPr lang="en-US" sz="1400" dirty="0">
              <a:latin typeface="AvenirNextforSAS" panose="020B0503020202020204" pitchFamily="34" charset="0"/>
            </a:endParaRPr>
          </a:p>
          <a:p>
            <a:pPr marL="1084263" indent="-627063">
              <a:buFont typeface="+mj-lt"/>
              <a:buAutoNum type="arabicPeriod"/>
            </a:pPr>
            <a:r>
              <a:rPr lang="en-US" sz="2800" dirty="0">
                <a:latin typeface="AvenirNextforSAS" panose="020B0503020202020204" pitchFamily="34" charset="0"/>
              </a:rPr>
              <a:t>Require your advocate to “open the books” to another trusted person.</a:t>
            </a:r>
          </a:p>
          <a:p>
            <a:pPr marL="1084263" indent="-627063">
              <a:buFont typeface="+mj-lt"/>
              <a:buAutoNum type="arabicPeriod"/>
            </a:pPr>
            <a:r>
              <a:rPr lang="en-US" sz="2800" dirty="0">
                <a:latin typeface="AvenirNextforSAS" panose="020B0503020202020204" pitchFamily="34" charset="0"/>
              </a:rPr>
              <a:t>Require a second signature for large transactions.</a:t>
            </a:r>
          </a:p>
          <a:p>
            <a:endParaRPr lang="en-US" sz="2800" dirty="0">
              <a:latin typeface="AvenirNextforSAS" panose="020B0503020202020204" pitchFamily="34" charset="0"/>
            </a:endParaRPr>
          </a:p>
          <a:p>
            <a:r>
              <a:rPr lang="en-US" sz="2800" i="1" dirty="0">
                <a:latin typeface="AvenirNextforSAS" panose="020B0503020202020204" pitchFamily="34" charset="0"/>
              </a:rPr>
              <a:t>These are ways to include others in your family or social circle.</a:t>
            </a:r>
          </a:p>
          <a:p>
            <a:endParaRPr lang="en-US" sz="2800" dirty="0">
              <a:latin typeface="AvenirNextforSAS" panose="020B0503020202020204" pitchFamily="34" charset="0"/>
            </a:endParaRPr>
          </a:p>
          <a:p>
            <a:endParaRPr lang="en-US" sz="2800" dirty="0"/>
          </a:p>
        </p:txBody>
      </p:sp>
    </p:spTree>
    <p:extLst>
      <p:ext uri="{BB962C8B-B14F-4D97-AF65-F5344CB8AC3E}">
        <p14:creationId xmlns:p14="http://schemas.microsoft.com/office/powerpoint/2010/main" val="5078063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a:solidFill>
                  <a:srgbClr val="1F5FAC"/>
                </a:solidFill>
                <a:latin typeface="AvenirNextforSAS" panose="020B0503020202020204" pitchFamily="34" charset="0"/>
              </a:rPr>
              <a:t>How can I get a POA?  Here are some options:</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38201" y="1441238"/>
            <a:ext cx="10587266" cy="4401205"/>
          </a:xfrm>
          <a:prstGeom prst="rect">
            <a:avLst/>
          </a:prstGeom>
          <a:noFill/>
        </p:spPr>
        <p:txBody>
          <a:bodyPr wrap="square" rtlCol="0">
            <a:spAutoFit/>
          </a:bodyPr>
          <a:lstStyle/>
          <a:p>
            <a:pPr marL="457200" indent="-457200">
              <a:buFont typeface="Arial" panose="020B0604020202020204" pitchFamily="34" charset="0"/>
              <a:buChar char="•"/>
            </a:pPr>
            <a:r>
              <a:rPr lang="en-US" sz="2800">
                <a:latin typeface="AvenirNextforSAS" panose="020B0503020202020204" pitchFamily="34" charset="0"/>
              </a:rPr>
              <a:t>Hire a lawyer -- call a few to see what they charge and what their specialties are</a:t>
            </a:r>
          </a:p>
          <a:p>
            <a:pPr marL="457200" indent="-457200">
              <a:buFont typeface="Arial" panose="020B0604020202020204" pitchFamily="34" charset="0"/>
              <a:buChar char="•"/>
            </a:pPr>
            <a:endParaRPr lang="en-US" sz="2800">
              <a:latin typeface="AvenirNextforSAS" panose="020B0503020202020204" pitchFamily="34" charset="0"/>
            </a:endParaRPr>
          </a:p>
          <a:p>
            <a:pPr marL="457200" indent="-457200">
              <a:buFont typeface="Arial" panose="020B0604020202020204" pitchFamily="34" charset="0"/>
              <a:buChar char="•"/>
            </a:pPr>
            <a:r>
              <a:rPr lang="en-US" sz="2800">
                <a:latin typeface="AvenirNextforSAS" panose="020B0503020202020204" pitchFamily="34" charset="0"/>
              </a:rPr>
              <a:t>Get free legal services if you are eligible</a:t>
            </a:r>
          </a:p>
          <a:p>
            <a:pPr marL="457200" indent="-457200">
              <a:buFont typeface="Arial" panose="020B0604020202020204" pitchFamily="34" charset="0"/>
              <a:buChar char="•"/>
            </a:pPr>
            <a:endParaRPr lang="en-US" sz="2800">
              <a:latin typeface="AvenirNextforSAS" panose="020B0503020202020204" pitchFamily="34" charset="0"/>
            </a:endParaRPr>
          </a:p>
          <a:p>
            <a:pPr marL="457200" indent="-457200">
              <a:buFont typeface="Arial" panose="020B0604020202020204" pitchFamily="34" charset="0"/>
              <a:buChar char="•"/>
            </a:pPr>
            <a:r>
              <a:rPr lang="en-US" sz="2800">
                <a:latin typeface="AvenirNextforSAS" panose="020B0503020202020204" pitchFamily="34" charset="0"/>
              </a:rPr>
              <a:t>Employers may provide low-cost legal services</a:t>
            </a:r>
          </a:p>
          <a:p>
            <a:pPr marL="457200" indent="-457200">
              <a:buFont typeface="Arial" panose="020B0604020202020204" pitchFamily="34" charset="0"/>
              <a:buChar char="•"/>
            </a:pPr>
            <a:endParaRPr lang="en-US" sz="2800">
              <a:latin typeface="AvenirNextforSAS" panose="020B0503020202020204" pitchFamily="34" charset="0"/>
            </a:endParaRPr>
          </a:p>
          <a:p>
            <a:pPr marL="457200" indent="-457200">
              <a:buFont typeface="Arial" panose="020B0604020202020204" pitchFamily="34" charset="0"/>
              <a:buChar char="•"/>
            </a:pPr>
            <a:r>
              <a:rPr lang="en-US" sz="2800">
                <a:latin typeface="AvenirNextforSAS" panose="020B0503020202020204" pitchFamily="34" charset="0"/>
              </a:rPr>
              <a:t>Online services may be free or low-cost—but beware of “one-size-fits-all” forms </a:t>
            </a:r>
          </a:p>
          <a:p>
            <a:endParaRPr lang="en-US" sz="2800"/>
          </a:p>
        </p:txBody>
      </p:sp>
    </p:spTree>
    <p:extLst>
      <p:ext uri="{BB962C8B-B14F-4D97-AF65-F5344CB8AC3E}">
        <p14:creationId xmlns:p14="http://schemas.microsoft.com/office/powerpoint/2010/main" val="38653301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A19912A0-FEA0-A3E6-F6A8-9BBAF54C8257}"/>
              </a:ext>
            </a:extLst>
          </p:cNvPr>
          <p:cNvSpPr txBox="1">
            <a:spLocks/>
          </p:cNvSpPr>
          <p:nvPr/>
        </p:nvSpPr>
        <p:spPr>
          <a:xfrm>
            <a:off x="838200" y="431227"/>
            <a:ext cx="105156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4335463" algn="l"/>
              </a:tabLst>
            </a:pPr>
            <a:r>
              <a:rPr lang="en-US" sz="3200" b="1">
                <a:solidFill>
                  <a:srgbClr val="1F5FAC"/>
                </a:solidFill>
                <a:latin typeface="AvenirNextforSAS" panose="020B0503020202020204" pitchFamily="34" charset="0"/>
              </a:rPr>
              <a:t>Resources for Getting a Power of Attorney</a:t>
            </a:r>
          </a:p>
        </p:txBody>
      </p:sp>
      <p:sp>
        <p:nvSpPr>
          <p:cNvPr id="5" name="Oval 4">
            <a:extLst>
              <a:ext uri="{FF2B5EF4-FFF2-40B4-BE49-F238E27FC236}">
                <a16:creationId xmlns:a16="http://schemas.microsoft.com/office/drawing/2014/main" id="{C318700D-4063-0013-2F29-94D4ACA62B0F}"/>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F8917C8-D73A-6805-61A6-CBD76FF6B83A}"/>
              </a:ext>
            </a:extLst>
          </p:cNvPr>
          <p:cNvSpPr txBox="1"/>
          <p:nvPr/>
        </p:nvSpPr>
        <p:spPr>
          <a:xfrm>
            <a:off x="885066" y="1561780"/>
            <a:ext cx="3365202" cy="2862322"/>
          </a:xfrm>
          <a:prstGeom prst="rect">
            <a:avLst/>
          </a:prstGeom>
          <a:noFill/>
        </p:spPr>
        <p:txBody>
          <a:bodyPr wrap="square" rtlCol="0">
            <a:spAutoFit/>
          </a:bodyPr>
          <a:lstStyle/>
          <a:p>
            <a:r>
              <a:rPr lang="en-US" sz="2000" b="1" dirty="0">
                <a:solidFill>
                  <a:srgbClr val="1F5FAC"/>
                </a:solidFill>
              </a:rPr>
              <a:t>Free legal services for people over age 60 </a:t>
            </a:r>
          </a:p>
          <a:p>
            <a:r>
              <a:rPr lang="en-US" sz="2000" dirty="0"/>
              <a:t>Find local programs that provide free legal help to people over age 60 by contacting the national Eldercare Locator. </a:t>
            </a:r>
            <a:br>
              <a:rPr lang="en-US" sz="2000" dirty="0"/>
            </a:br>
            <a:r>
              <a:rPr lang="en-US" sz="2000" dirty="0"/>
              <a:t>1-800-677-1116</a:t>
            </a:r>
            <a:br>
              <a:rPr lang="en-US" sz="2000" dirty="0"/>
            </a:br>
            <a:r>
              <a:rPr lang="en-US" sz="2000" b="1" u="sng" dirty="0">
                <a:solidFill>
                  <a:srgbClr val="1F5FAC"/>
                </a:solidFill>
              </a:rPr>
              <a:t>www.eldercare.acl.gov/</a:t>
            </a:r>
          </a:p>
        </p:txBody>
      </p:sp>
      <p:sp>
        <p:nvSpPr>
          <p:cNvPr id="8" name="TextBox 7">
            <a:extLst>
              <a:ext uri="{FF2B5EF4-FFF2-40B4-BE49-F238E27FC236}">
                <a16:creationId xmlns:a16="http://schemas.microsoft.com/office/drawing/2014/main" id="{C0536D7B-7EFE-8E5E-DC40-96F4A78938B1}"/>
              </a:ext>
            </a:extLst>
          </p:cNvPr>
          <p:cNvSpPr txBox="1"/>
          <p:nvPr/>
        </p:nvSpPr>
        <p:spPr>
          <a:xfrm>
            <a:off x="4568066" y="1561780"/>
            <a:ext cx="3365202" cy="2554545"/>
          </a:xfrm>
          <a:prstGeom prst="rect">
            <a:avLst/>
          </a:prstGeom>
          <a:noFill/>
        </p:spPr>
        <p:txBody>
          <a:bodyPr wrap="square" rtlCol="0">
            <a:spAutoFit/>
          </a:bodyPr>
          <a:lstStyle/>
          <a:p>
            <a:r>
              <a:rPr lang="en-US" sz="2000" b="1" dirty="0">
                <a:solidFill>
                  <a:srgbClr val="1F5FAC"/>
                </a:solidFill>
              </a:rPr>
              <a:t>Free legal services for those with modest income </a:t>
            </a:r>
          </a:p>
          <a:p>
            <a:r>
              <a:rPr lang="en-US" sz="2000" dirty="0"/>
              <a:t>Find local programs that provide free legal help to income eligible people on the website of the Legal Services Corporation. </a:t>
            </a:r>
            <a:r>
              <a:rPr lang="en-US" sz="2000" b="1" dirty="0">
                <a:hlinkClick r:id="rId3"/>
              </a:rPr>
              <a:t>www.lsc.gov/find-legal-aid</a:t>
            </a:r>
            <a:r>
              <a:rPr lang="en-US" sz="2000" b="1" dirty="0"/>
              <a:t> </a:t>
            </a:r>
          </a:p>
        </p:txBody>
      </p:sp>
      <p:sp>
        <p:nvSpPr>
          <p:cNvPr id="9" name="TextBox 8">
            <a:extLst>
              <a:ext uri="{FF2B5EF4-FFF2-40B4-BE49-F238E27FC236}">
                <a16:creationId xmlns:a16="http://schemas.microsoft.com/office/drawing/2014/main" id="{CD2FB70B-ECF6-D890-D4C1-52C33879D21C}"/>
              </a:ext>
            </a:extLst>
          </p:cNvPr>
          <p:cNvSpPr txBox="1"/>
          <p:nvPr/>
        </p:nvSpPr>
        <p:spPr>
          <a:xfrm>
            <a:off x="8251066" y="1561780"/>
            <a:ext cx="3365202" cy="4093428"/>
          </a:xfrm>
          <a:prstGeom prst="rect">
            <a:avLst/>
          </a:prstGeom>
          <a:noFill/>
        </p:spPr>
        <p:txBody>
          <a:bodyPr wrap="square" rtlCol="0">
            <a:spAutoFit/>
          </a:bodyPr>
          <a:lstStyle/>
          <a:p>
            <a:r>
              <a:rPr lang="en-US" sz="2000" b="1" dirty="0">
                <a:solidFill>
                  <a:srgbClr val="1F5FAC"/>
                </a:solidFill>
              </a:rPr>
              <a:t>Fee-for-service lawyers </a:t>
            </a:r>
          </a:p>
          <a:p>
            <a:r>
              <a:rPr lang="en-US" sz="2000" dirty="0"/>
              <a:t>This is a web page sponsored by the American Bar Association. It provides information about how to find a lawyer in each state. It also has information about legal resources available in each state, how to check whether a lawyer is licensed, and what to do if you have problems with a lawyer. </a:t>
            </a:r>
            <a:r>
              <a:rPr lang="en-US" sz="2000" b="1" dirty="0">
                <a:hlinkClick r:id="rId4"/>
              </a:rPr>
              <a:t>www.findlegalhelp.org</a:t>
            </a:r>
            <a:r>
              <a:rPr lang="en-US" sz="2000" b="1" dirty="0"/>
              <a:t> </a:t>
            </a:r>
          </a:p>
        </p:txBody>
      </p:sp>
    </p:spTree>
    <p:extLst>
      <p:ext uri="{BB962C8B-B14F-4D97-AF65-F5344CB8AC3E}">
        <p14:creationId xmlns:p14="http://schemas.microsoft.com/office/powerpoint/2010/main" val="15409367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a:solidFill>
                  <a:srgbClr val="1F5FAC"/>
                </a:solidFill>
                <a:latin typeface="AvenirNextforSAS" panose="020B0503020202020204" pitchFamily="34" charset="0"/>
              </a:rPr>
              <a:t>Help your advocate help you!</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66535" y="1595021"/>
            <a:ext cx="3188778" cy="5262979"/>
          </a:xfrm>
          <a:prstGeom prst="rect">
            <a:avLst/>
          </a:prstGeom>
          <a:noFill/>
        </p:spPr>
        <p:txBody>
          <a:bodyPr wrap="square" rtlCol="0">
            <a:spAutoFit/>
          </a:bodyPr>
          <a:lstStyle/>
          <a:p>
            <a:r>
              <a:rPr lang="en-US" sz="2800">
                <a:latin typeface="AvenirNextforSAS" panose="020B0503020202020204" pitchFamily="34" charset="0"/>
              </a:rPr>
              <a:t>This handout explains your financial advocate’s duties under a POA. Give them a copy to make their job easier!</a:t>
            </a:r>
          </a:p>
          <a:p>
            <a:endParaRPr lang="en-US" sz="2800">
              <a:latin typeface="AvenirNextforSAS" panose="020B0503020202020204" pitchFamily="34" charset="0"/>
            </a:endParaRPr>
          </a:p>
          <a:p>
            <a:endParaRPr lang="en-US" sz="2800">
              <a:latin typeface="AvenirNextforSAS" panose="020B0503020202020204" pitchFamily="34" charset="0"/>
            </a:endParaRPr>
          </a:p>
          <a:p>
            <a:endParaRPr lang="en-US" sz="2800">
              <a:latin typeface="AvenirNextforSAS" panose="020B0503020202020204" pitchFamily="34" charset="0"/>
            </a:endParaRPr>
          </a:p>
          <a:p>
            <a:endParaRPr lang="en-US" sz="2800"/>
          </a:p>
        </p:txBody>
      </p:sp>
      <p:pic>
        <p:nvPicPr>
          <p:cNvPr id="4" name="Picture 3">
            <a:extLst>
              <a:ext uri="{FF2B5EF4-FFF2-40B4-BE49-F238E27FC236}">
                <a16:creationId xmlns:a16="http://schemas.microsoft.com/office/drawing/2014/main" id="{A28A0EDD-7C06-0C49-8A2F-0271F64563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574" y="1194037"/>
            <a:ext cx="7800846" cy="4526279"/>
          </a:xfrm>
          <a:prstGeom prst="rect">
            <a:avLst/>
          </a:prstGeom>
        </p:spPr>
      </p:pic>
      <p:sp>
        <p:nvSpPr>
          <p:cNvPr id="7" name="Content Placeholder 2"/>
          <p:cNvSpPr>
            <a:spLocks noGrp="1"/>
          </p:cNvSpPr>
          <p:nvPr>
            <p:ph idx="1"/>
          </p:nvPr>
        </p:nvSpPr>
        <p:spPr>
          <a:xfrm>
            <a:off x="6400801" y="6081853"/>
            <a:ext cx="5473700" cy="580414"/>
          </a:xfrm>
        </p:spPr>
        <p:txBody>
          <a:bodyPr>
            <a:normAutofit fontScale="92500"/>
          </a:bodyPr>
          <a:lstStyle/>
          <a:p>
            <a:pPr marL="45720" indent="0">
              <a:buNone/>
            </a:pPr>
            <a:r>
              <a:rPr lang="en-US" sz="2400" dirty="0">
                <a:latin typeface="AvenirNextforSAS" panose="020B0503020202020204" pitchFamily="34" charset="0"/>
              </a:rPr>
              <a:t>thinkingaheadroadmap.org/downloads</a:t>
            </a:r>
          </a:p>
        </p:txBody>
      </p:sp>
    </p:spTree>
    <p:extLst>
      <p:ext uri="{BB962C8B-B14F-4D97-AF65-F5344CB8AC3E}">
        <p14:creationId xmlns:p14="http://schemas.microsoft.com/office/powerpoint/2010/main" val="90147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
                                            <p:txEl>
                                              <p:pRg st="0" end="0"/>
                                            </p:txEl>
                                          </p:spTgt>
                                        </p:tgtEl>
                                      </p:cBhvr>
                                    </p:animEffect>
                                    <p:animScale>
                                      <p:cBhvr>
                                        <p:cTn id="7" dur="250" autoRev="1" fill="hold"/>
                                        <p:tgtEl>
                                          <p:spTgt spid="7">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xmlns="" r:id="rId4"/>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926300" y="713825"/>
            <a:ext cx="5379719" cy="4867927"/>
          </a:xfrm>
        </p:spPr>
        <p:txBody>
          <a:bodyPr>
            <a:normAutofit lnSpcReduction="10000"/>
          </a:bodyPr>
          <a:lstStyle/>
          <a:p>
            <a:r>
              <a:rPr lang="en-US" sz="3600" b="1" dirty="0">
                <a:latin typeface="AvenirNextforSAS Light" panose="020B0403020202020204" pitchFamily="34" charset="0"/>
              </a:rPr>
              <a:t>Cynthia’s Story</a:t>
            </a:r>
          </a:p>
          <a:p>
            <a:r>
              <a:rPr lang="en-US" sz="2400" dirty="0">
                <a:latin typeface="AvenirNextforSAS Light" panose="020B0403020202020204" pitchFamily="34" charset="0"/>
              </a:rPr>
              <a:t>After Cynthia retired, her husband Max began to work more closely with her on managing their accounts, paying bills, and going over their insurance coverage.  When Max had a stroke, Cynthia stepped in and made sure that all of his medical bills were paid and also fought unfair charges with Max’s healthcare provider and insurer. Because she was named as Max’s agent under power of attorney, she was able to use money in Max’s retirement account to help pay for his care.</a:t>
            </a:r>
            <a:endParaRPr lang="en-US" sz="2400" dirty="0"/>
          </a:p>
          <a:p>
            <a:endParaRPr lang="en-US" sz="2000" dirty="0"/>
          </a:p>
        </p:txBody>
      </p:sp>
      <p:pic>
        <p:nvPicPr>
          <p:cNvPr id="10" name="Picture 9" descr="A few people working on a computer&#10;&#10;Description automatically generated with low confidence">
            <a:extLst>
              <a:ext uri="{FF2B5EF4-FFF2-40B4-BE49-F238E27FC236}">
                <a16:creationId xmlns:a16="http://schemas.microsoft.com/office/drawing/2014/main" id="{FA4AB44D-5F8D-B79B-C791-CA78B8CE8A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875" r="22875"/>
          <a:stretch/>
        </p:blipFill>
        <p:spPr>
          <a:xfrm>
            <a:off x="7056119" y="1080898"/>
            <a:ext cx="4328160" cy="4133783"/>
          </a:xfrm>
          <a:prstGeom prst="ellipse">
            <a:avLst/>
          </a:prstGeom>
          <a:ln w="254000">
            <a:solidFill>
              <a:srgbClr val="00943A"/>
            </a:solidFill>
          </a:ln>
        </p:spPr>
      </p:pic>
    </p:spTree>
    <p:extLst>
      <p:ext uri="{BB962C8B-B14F-4D97-AF65-F5344CB8AC3E}">
        <p14:creationId xmlns:p14="http://schemas.microsoft.com/office/powerpoint/2010/main" val="1226246459"/>
      </p:ext>
    </p:extLst>
  </p:cSld>
  <p:clrMapOvr>
    <a:masterClrMapping/>
  </p:clrMapOvr>
  <p:extLst>
    <p:ext uri="{6950BFC3-D8DA-4A85-94F7-54DA5524770B}">
      <p188:commentRel xmlns:p188="http://schemas.microsoft.com/office/powerpoint/2018/8/main" xmlns="" r:id="rId4"/>
    </p:ext>
  </p:extLst>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Shape, background pattern&#10;&#10;Description automatically generated">
            <a:extLst>
              <a:ext uri="{FF2B5EF4-FFF2-40B4-BE49-F238E27FC236}">
                <a16:creationId xmlns:a16="http://schemas.microsoft.com/office/drawing/2014/main" id="{576AD448-6781-7F45-A04D-B91D4E8ADB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9078" y="-2276109"/>
            <a:ext cx="17130049" cy="12212962"/>
          </a:xfrm>
          <a:prstGeom prst="rect">
            <a:avLst/>
          </a:prstGeom>
        </p:spPr>
      </p:pic>
      <p:sp>
        <p:nvSpPr>
          <p:cNvPr id="13" name="Rectangle 12">
            <a:extLst>
              <a:ext uri="{FF2B5EF4-FFF2-40B4-BE49-F238E27FC236}">
                <a16:creationId xmlns:a16="http://schemas.microsoft.com/office/drawing/2014/main" id="{EDA3F4D1-2572-5546-BB3D-B4720ED6F52E}"/>
              </a:ext>
            </a:extLst>
          </p:cNvPr>
          <p:cNvSpPr/>
          <p:nvPr/>
        </p:nvSpPr>
        <p:spPr>
          <a:xfrm>
            <a:off x="-2688534" y="1467287"/>
            <a:ext cx="13444161" cy="4881110"/>
          </a:xfrm>
          <a:prstGeom prst="rect">
            <a:avLst/>
          </a:prstGeom>
          <a:solidFill>
            <a:srgbClr val="0D9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9C49486-48B7-874E-8169-6CB675F8131A}"/>
              </a:ext>
            </a:extLst>
          </p:cNvPr>
          <p:cNvSpPr txBox="1"/>
          <p:nvPr/>
        </p:nvSpPr>
        <p:spPr>
          <a:xfrm>
            <a:off x="16940463" y="5823284"/>
            <a:ext cx="184731" cy="369332"/>
          </a:xfrm>
          <a:prstGeom prst="rect">
            <a:avLst/>
          </a:prstGeom>
          <a:noFill/>
        </p:spPr>
        <p:txBody>
          <a:bodyPr wrap="none" rtlCol="0">
            <a:spAutoFit/>
          </a:bodyPr>
          <a:lstStyle/>
          <a:p>
            <a:endParaRPr lang="en-US"/>
          </a:p>
        </p:txBody>
      </p:sp>
      <p:sp>
        <p:nvSpPr>
          <p:cNvPr id="11" name="Title 4">
            <a:extLst>
              <a:ext uri="{FF2B5EF4-FFF2-40B4-BE49-F238E27FC236}">
                <a16:creationId xmlns:a16="http://schemas.microsoft.com/office/drawing/2014/main" id="{8E01CE1B-6B2F-F64A-A568-50DE05B91BBE}"/>
              </a:ext>
            </a:extLst>
          </p:cNvPr>
          <p:cNvSpPr>
            <a:spLocks noGrp="1"/>
          </p:cNvSpPr>
          <p:nvPr>
            <p:ph type="title"/>
          </p:nvPr>
        </p:nvSpPr>
        <p:spPr>
          <a:xfrm>
            <a:off x="856714" y="1914062"/>
            <a:ext cx="7460626" cy="648515"/>
          </a:xfrm>
        </p:spPr>
        <p:txBody>
          <a:bodyPr>
            <a:normAutofit/>
          </a:bodyPr>
          <a:lstStyle/>
          <a:p>
            <a:r>
              <a:rPr lang="en-US" sz="3200" b="1">
                <a:solidFill>
                  <a:schemeClr val="bg1"/>
                </a:solidFill>
                <a:latin typeface="AvenirNextforSAS" panose="020B0503020202020204" pitchFamily="34" charset="0"/>
              </a:rPr>
              <a:t>SECTION 6</a:t>
            </a:r>
          </a:p>
        </p:txBody>
      </p:sp>
      <p:sp>
        <p:nvSpPr>
          <p:cNvPr id="12" name="Title 4">
            <a:extLst>
              <a:ext uri="{FF2B5EF4-FFF2-40B4-BE49-F238E27FC236}">
                <a16:creationId xmlns:a16="http://schemas.microsoft.com/office/drawing/2014/main" id="{8C97E4D1-1C37-084E-8023-C1BE85588BE9}"/>
              </a:ext>
            </a:extLst>
          </p:cNvPr>
          <p:cNvSpPr txBox="1">
            <a:spLocks/>
          </p:cNvSpPr>
          <p:nvPr/>
        </p:nvSpPr>
        <p:spPr>
          <a:xfrm>
            <a:off x="856713" y="2716807"/>
            <a:ext cx="9634823" cy="322235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b="1">
                <a:solidFill>
                  <a:schemeClr val="bg1"/>
                </a:solidFill>
                <a:latin typeface="AvenirNextforSAS" panose="020B0503020202020204" pitchFamily="34" charset="0"/>
              </a:rPr>
              <a:t>Planning a Smooth Transition</a:t>
            </a:r>
          </a:p>
        </p:txBody>
      </p:sp>
    </p:spTree>
    <p:extLst>
      <p:ext uri="{BB962C8B-B14F-4D97-AF65-F5344CB8AC3E}">
        <p14:creationId xmlns:p14="http://schemas.microsoft.com/office/powerpoint/2010/main" val="13601644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a:solidFill>
                  <a:srgbClr val="1F5FAC"/>
                </a:solidFill>
                <a:latin typeface="AvenirNextforSAS" panose="020B0503020202020204" pitchFamily="34" charset="0"/>
              </a:rPr>
              <a:t>Advantages of a gradual transition</a:t>
            </a:r>
          </a:p>
        </p:txBody>
      </p:sp>
      <p:sp>
        <p:nvSpPr>
          <p:cNvPr id="8" name="Content Placeholder 1"/>
          <p:cNvSpPr txBox="1">
            <a:spLocks/>
          </p:cNvSpPr>
          <p:nvPr/>
        </p:nvSpPr>
        <p:spPr>
          <a:xfrm>
            <a:off x="838200" y="1461537"/>
            <a:ext cx="10616381" cy="3760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Clr>
                <a:schemeClr val="accent3"/>
              </a:buClr>
            </a:pPr>
            <a:r>
              <a:rPr lang="en-US">
                <a:latin typeface="AvenirNextforSAS" panose="020B0503020202020204" pitchFamily="34" charset="0"/>
              </a:rPr>
              <a:t>You have a longer runway to plan and share important information</a:t>
            </a:r>
          </a:p>
          <a:p>
            <a:pPr>
              <a:spcAft>
                <a:spcPts val="600"/>
              </a:spcAft>
              <a:buClr>
                <a:schemeClr val="accent3"/>
              </a:buClr>
            </a:pPr>
            <a:r>
              <a:rPr lang="en-US">
                <a:latin typeface="AvenirNextforSAS" panose="020B0503020202020204" pitchFamily="34" charset="0"/>
              </a:rPr>
              <a:t>It is less stressful for all people involved</a:t>
            </a:r>
          </a:p>
          <a:p>
            <a:pPr>
              <a:spcAft>
                <a:spcPts val="600"/>
              </a:spcAft>
              <a:buClr>
                <a:schemeClr val="accent3"/>
              </a:buClr>
            </a:pPr>
            <a:r>
              <a:rPr lang="en-US">
                <a:latin typeface="AvenirNextforSAS" panose="020B0503020202020204" pitchFamily="34" charset="0"/>
              </a:rPr>
              <a:t>There are fewer chances for financial losses to occur</a:t>
            </a:r>
          </a:p>
          <a:p>
            <a:pPr>
              <a:spcAft>
                <a:spcPts val="600"/>
              </a:spcAft>
              <a:buClr>
                <a:schemeClr val="accent3"/>
              </a:buClr>
            </a:pPr>
            <a:r>
              <a:rPr lang="en-US">
                <a:latin typeface="AvenirNextforSAS" panose="020B0503020202020204" pitchFamily="34" charset="0"/>
              </a:rPr>
              <a:t>You can give your advocate time for a “test drive” and see how they manage a financial task or two</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63179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a:solidFill>
                  <a:srgbClr val="1F5FAC"/>
                </a:solidFill>
                <a:latin typeface="AvenirNextforSAS" panose="020B0503020202020204" pitchFamily="34" charset="0"/>
              </a:rPr>
              <a:t>What could a gradual transition look like? </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1"/>
          <p:cNvSpPr txBox="1">
            <a:spLocks/>
          </p:cNvSpPr>
          <p:nvPr/>
        </p:nvSpPr>
        <p:spPr>
          <a:xfrm>
            <a:off x="838200" y="1592672"/>
            <a:ext cx="10616381" cy="3760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spcAft>
                <a:spcPts val="600"/>
              </a:spcAft>
              <a:buClr>
                <a:schemeClr val="accent3"/>
              </a:buClr>
              <a:buFont typeface="+mj-lt"/>
              <a:buAutoNum type="arabicPeriod"/>
            </a:pPr>
            <a:r>
              <a:rPr lang="en-US" dirty="0">
                <a:latin typeface="AvenirNextforSAS" panose="020B0503020202020204" pitchFamily="34" charset="0"/>
              </a:rPr>
              <a:t>Begin planning steps </a:t>
            </a:r>
            <a:r>
              <a:rPr lang="en-US" i="1" dirty="0">
                <a:latin typeface="AvenirNextforSAS" panose="020B0503020202020204" pitchFamily="34" charset="0"/>
              </a:rPr>
              <a:t>before </a:t>
            </a:r>
            <a:r>
              <a:rPr lang="en-US" dirty="0">
                <a:latin typeface="AvenirNextforSAS" panose="020B0503020202020204" pitchFamily="34" charset="0"/>
              </a:rPr>
              <a:t>there is a need for help</a:t>
            </a:r>
          </a:p>
          <a:p>
            <a:pPr marL="514350" indent="-514350">
              <a:spcAft>
                <a:spcPts val="600"/>
              </a:spcAft>
              <a:buClr>
                <a:schemeClr val="accent3"/>
              </a:buClr>
              <a:buFont typeface="+mj-lt"/>
              <a:buAutoNum type="arabicPeriod"/>
            </a:pPr>
            <a:r>
              <a:rPr lang="en-US" dirty="0" smtClean="0">
                <a:latin typeface="AvenirNextforSAS" panose="020B0503020202020204" pitchFamily="34" charset="0"/>
              </a:rPr>
              <a:t>Simplify </a:t>
            </a:r>
            <a:r>
              <a:rPr lang="en-US" dirty="0">
                <a:latin typeface="AvenirNextforSAS" panose="020B0503020202020204" pitchFamily="34" charset="0"/>
              </a:rPr>
              <a:t>your finances</a:t>
            </a:r>
          </a:p>
          <a:p>
            <a:pPr marL="514350" indent="-514350">
              <a:spcAft>
                <a:spcPts val="600"/>
              </a:spcAft>
              <a:buClr>
                <a:schemeClr val="accent3"/>
              </a:buClr>
              <a:buFont typeface="+mj-lt"/>
              <a:buAutoNum type="arabicPeriod"/>
            </a:pPr>
            <a:r>
              <a:rPr lang="en-US" dirty="0">
                <a:latin typeface="AvenirNextforSAS" panose="020B0503020202020204" pitchFamily="34" charset="0"/>
              </a:rPr>
              <a:t>Agree on an “early warning system” ahead of time</a:t>
            </a:r>
          </a:p>
          <a:p>
            <a:pPr marL="514350" indent="-514350">
              <a:spcAft>
                <a:spcPts val="600"/>
              </a:spcAft>
              <a:buClr>
                <a:schemeClr val="accent3"/>
              </a:buClr>
              <a:buFont typeface="+mj-lt"/>
              <a:buAutoNum type="arabicPeriod"/>
            </a:pPr>
            <a:r>
              <a:rPr lang="en-US" dirty="0">
                <a:latin typeface="AvenirNextforSAS" panose="020B0503020202020204" pitchFamily="34" charset="0"/>
              </a:rPr>
              <a:t>Share your financial inventory with your advocate(s)</a:t>
            </a:r>
          </a:p>
          <a:p>
            <a:pPr marL="514350" indent="-514350">
              <a:spcAft>
                <a:spcPts val="600"/>
              </a:spcAft>
              <a:buClr>
                <a:schemeClr val="accent3"/>
              </a:buClr>
              <a:buFont typeface="+mj-lt"/>
              <a:buAutoNum type="arabicPeriod"/>
            </a:pPr>
            <a:r>
              <a:rPr lang="en-US" dirty="0">
                <a:latin typeface="AvenirNextforSAS" panose="020B0503020202020204" pitchFamily="34" charset="0"/>
              </a:rPr>
              <a:t>Hold an annual meeting to review finances and any changes</a:t>
            </a:r>
          </a:p>
          <a:p>
            <a:pPr marL="514350" indent="-514350">
              <a:spcAft>
                <a:spcPts val="600"/>
              </a:spcAft>
              <a:buClr>
                <a:schemeClr val="accent3"/>
              </a:buClr>
              <a:buFont typeface="+mj-lt"/>
              <a:buAutoNum type="arabicPeriod"/>
            </a:pPr>
            <a:r>
              <a:rPr lang="en-US" dirty="0">
                <a:latin typeface="AvenirNextforSAS" panose="020B0503020202020204" pitchFamily="34" charset="0"/>
              </a:rPr>
              <a:t>Begin sharing tasks </a:t>
            </a:r>
          </a:p>
        </p:txBody>
      </p:sp>
    </p:spTree>
    <p:extLst>
      <p:ext uri="{BB962C8B-B14F-4D97-AF65-F5344CB8AC3E}">
        <p14:creationId xmlns:p14="http://schemas.microsoft.com/office/powerpoint/2010/main" val="33278422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715" y="208323"/>
            <a:ext cx="12516293" cy="1325563"/>
          </a:xfrm>
        </p:spPr>
        <p:txBody>
          <a:bodyPr>
            <a:normAutofit fontScale="90000"/>
          </a:bodyPr>
          <a:lstStyle/>
          <a:p>
            <a:pPr algn="ctr"/>
            <a:r>
              <a:rPr lang="en-US" sz="3200" b="1" dirty="0">
                <a:solidFill>
                  <a:srgbClr val="1F5FAC"/>
                </a:solidFill>
                <a:latin typeface="AvenirNextforSAS" panose="020B0503020202020204" pitchFamily="34" charset="0"/>
              </a:rPr>
              <a:t>How will you know it’s time to transition financial responsibilities? </a:t>
            </a:r>
            <a:br>
              <a:rPr lang="en-US" sz="3200" b="1" dirty="0">
                <a:solidFill>
                  <a:srgbClr val="1F5FAC"/>
                </a:solidFill>
                <a:latin typeface="AvenirNextforSAS" panose="020B0503020202020204" pitchFamily="34" charset="0"/>
              </a:rPr>
            </a:br>
            <a:endParaRPr lang="en-US" sz="3200" b="1" dirty="0">
              <a:solidFill>
                <a:srgbClr val="1F5FAC"/>
              </a:solidFill>
              <a:latin typeface="AvenirNextforSAS" panose="020B0503020202020204" pitchFamily="34" charset="0"/>
            </a:endParaRPr>
          </a:p>
        </p:txBody>
      </p:sp>
      <p:sp>
        <p:nvSpPr>
          <p:cNvPr id="5" name="Rectangle 4"/>
          <p:cNvSpPr/>
          <p:nvPr/>
        </p:nvSpPr>
        <p:spPr>
          <a:xfrm>
            <a:off x="0" y="5795508"/>
            <a:ext cx="12192000" cy="1062492"/>
          </a:xfrm>
          <a:prstGeom prst="rect">
            <a:avLst/>
          </a:prstGeom>
          <a:solidFill>
            <a:srgbClr val="15A6D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C306E39-BF26-A044-B644-A1BAA68E048B}"/>
              </a:ext>
            </a:extLst>
          </p:cNvPr>
          <p:cNvPicPr>
            <a:picLocks noChangeAspect="1"/>
          </p:cNvPicPr>
          <p:nvPr/>
        </p:nvPicPr>
        <p:blipFill rotWithShape="1">
          <a:blip r:embed="rId3">
            <a:extLst>
              <a:ext uri="{28A0092B-C50C-407E-A947-70E740481C1C}">
                <a14:useLocalDpi xmlns:a14="http://schemas.microsoft.com/office/drawing/2010/main" val="0"/>
              </a:ext>
            </a:extLst>
          </a:blip>
          <a:srcRect l="3818" t="-650" r="56875" b="650"/>
          <a:stretch/>
        </p:blipFill>
        <p:spPr>
          <a:xfrm>
            <a:off x="1285060" y="2346550"/>
            <a:ext cx="4792134" cy="2568715"/>
          </a:xfrm>
          <a:prstGeom prst="rect">
            <a:avLst/>
          </a:prstGeom>
        </p:spPr>
      </p:pic>
      <p:sp>
        <p:nvSpPr>
          <p:cNvPr id="8" name="Content Placeholder 1"/>
          <p:cNvSpPr txBox="1">
            <a:spLocks/>
          </p:cNvSpPr>
          <p:nvPr/>
        </p:nvSpPr>
        <p:spPr>
          <a:xfrm>
            <a:off x="838199" y="1505290"/>
            <a:ext cx="10616381" cy="3760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600"/>
              </a:spcAft>
              <a:buClr>
                <a:schemeClr val="accent3"/>
              </a:buClr>
              <a:buNone/>
            </a:pPr>
            <a:r>
              <a:rPr lang="en-US" sz="3200" dirty="0">
                <a:latin typeface="AvenirNextforSAS" panose="020B0503020202020204" pitchFamily="34" charset="0"/>
              </a:rPr>
              <a:t>Plan an early warning system</a:t>
            </a:r>
          </a:p>
        </p:txBody>
      </p:sp>
      <p:sp>
        <p:nvSpPr>
          <p:cNvPr id="9" name="Oval 8">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F0F4CB5-5B1D-F770-4B5A-DAD73A53ECFD}"/>
              </a:ext>
            </a:extLst>
          </p:cNvPr>
          <p:cNvPicPr>
            <a:picLocks noChangeAspect="1"/>
          </p:cNvPicPr>
          <p:nvPr/>
        </p:nvPicPr>
        <p:blipFill rotWithShape="1">
          <a:blip r:embed="rId3">
            <a:extLst>
              <a:ext uri="{28A0092B-C50C-407E-A947-70E740481C1C}">
                <a14:useLocalDpi xmlns:a14="http://schemas.microsoft.com/office/drawing/2010/main" val="0"/>
              </a:ext>
            </a:extLst>
          </a:blip>
          <a:srcRect l="59868" r="3396"/>
          <a:stretch/>
        </p:blipFill>
        <p:spPr>
          <a:xfrm>
            <a:off x="6390461" y="2346550"/>
            <a:ext cx="4478865" cy="2568715"/>
          </a:xfrm>
          <a:prstGeom prst="rect">
            <a:avLst/>
          </a:prstGeom>
        </p:spPr>
      </p:pic>
    </p:spTree>
    <p:extLst>
      <p:ext uri="{BB962C8B-B14F-4D97-AF65-F5344CB8AC3E}">
        <p14:creationId xmlns:p14="http://schemas.microsoft.com/office/powerpoint/2010/main" val="32834328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4F24BF3C-95C4-8946-B047-F1D8D5DBBB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1451" y="2248877"/>
            <a:ext cx="2565400" cy="2108200"/>
          </a:xfrm>
          <a:prstGeom prst="rect">
            <a:avLst/>
          </a:prstGeom>
        </p:spPr>
      </p:pic>
      <p:sp>
        <p:nvSpPr>
          <p:cNvPr id="2" name="Title 1"/>
          <p:cNvSpPr>
            <a:spLocks noGrp="1"/>
          </p:cNvSpPr>
          <p:nvPr>
            <p:ph type="title"/>
          </p:nvPr>
        </p:nvSpPr>
        <p:spPr>
          <a:xfrm>
            <a:off x="838199" y="-19361"/>
            <a:ext cx="10515600" cy="1325563"/>
          </a:xfrm>
        </p:spPr>
        <p:txBody>
          <a:bodyPr>
            <a:normAutofit/>
          </a:bodyPr>
          <a:lstStyle/>
          <a:p>
            <a:r>
              <a:rPr lang="en-US" sz="3200" b="1">
                <a:solidFill>
                  <a:srgbClr val="1F5FAC"/>
                </a:solidFill>
                <a:latin typeface="AvenirNextforSAS" panose="020B0503020202020204" pitchFamily="34" charset="0"/>
              </a:rPr>
              <a:t>Activity: Group response</a:t>
            </a:r>
          </a:p>
        </p:txBody>
      </p:sp>
      <p:sp>
        <p:nvSpPr>
          <p:cNvPr id="3" name="Content Placeholder 2"/>
          <p:cNvSpPr>
            <a:spLocks noGrp="1"/>
          </p:cNvSpPr>
          <p:nvPr>
            <p:ph idx="1"/>
          </p:nvPr>
        </p:nvSpPr>
        <p:spPr>
          <a:xfrm>
            <a:off x="838199" y="1306202"/>
            <a:ext cx="10515600" cy="4382217"/>
          </a:xfrm>
        </p:spPr>
        <p:txBody>
          <a:bodyPr>
            <a:normAutofit fontScale="92500" lnSpcReduction="10000"/>
          </a:bodyPr>
          <a:lstStyle/>
          <a:p>
            <a:pPr marL="0" indent="0">
              <a:buNone/>
            </a:pPr>
            <a:r>
              <a:rPr lang="en-US" b="1">
                <a:solidFill>
                  <a:srgbClr val="0D9748"/>
                </a:solidFill>
                <a:latin typeface="AvenirNextforSAS" panose="020B0503020202020204" pitchFamily="34" charset="0"/>
              </a:rPr>
              <a:t>What are some signs that an urgent transition is needed?</a:t>
            </a:r>
          </a:p>
          <a:p>
            <a:pPr marL="0" indent="0">
              <a:buNone/>
            </a:pPr>
            <a:endParaRPr lang="en-US" sz="1100" b="1">
              <a:solidFill>
                <a:srgbClr val="0D9748"/>
              </a:solidFill>
              <a:latin typeface="AvenirNextforSAS" panose="020B0503020202020204" pitchFamily="34" charset="0"/>
            </a:endParaRPr>
          </a:p>
          <a:p>
            <a:r>
              <a:rPr lang="en-US">
                <a:latin typeface="AvenirNextforSAS" panose="020B0503020202020204" pitchFamily="34" charset="0"/>
              </a:rPr>
              <a:t>Diagnosis of dementia or serious medical condition</a:t>
            </a:r>
          </a:p>
          <a:p>
            <a:r>
              <a:rPr lang="en-US">
                <a:latin typeface="AvenirNextforSAS" panose="020B0503020202020204" pitchFamily="34" charset="0"/>
              </a:rPr>
              <a:t>Doctor, lawyer, accountant expresses concern</a:t>
            </a:r>
          </a:p>
          <a:p>
            <a:r>
              <a:rPr lang="en-US">
                <a:latin typeface="AvenirNextforSAS" panose="020B0503020202020204" pitchFamily="34" charset="0"/>
              </a:rPr>
              <a:t>Death of a spouse/partner, survivor unable to take over</a:t>
            </a:r>
          </a:p>
          <a:p>
            <a:r>
              <a:rPr lang="en-US">
                <a:latin typeface="AvenirNextforSAS" panose="020B0503020202020204" pitchFamily="34" charset="0"/>
              </a:rPr>
              <a:t>Serious financial or safety mistakes</a:t>
            </a:r>
          </a:p>
          <a:p>
            <a:r>
              <a:rPr lang="en-US">
                <a:latin typeface="AvenirNextforSAS" panose="020B0503020202020204" pitchFamily="34" charset="0"/>
              </a:rPr>
              <a:t>Significant financial losses from fraud or scams</a:t>
            </a:r>
          </a:p>
          <a:p>
            <a:r>
              <a:rPr lang="en-US">
                <a:latin typeface="AvenirNextforSAS" panose="020B0503020202020204" pitchFamily="34" charset="0"/>
              </a:rPr>
              <a:t>Easily lost when walking or driving</a:t>
            </a:r>
          </a:p>
          <a:p>
            <a:r>
              <a:rPr lang="en-US">
                <a:latin typeface="AvenirNextforSAS" panose="020B0503020202020204" pitchFamily="34" charset="0"/>
              </a:rPr>
              <a:t>Credit card charges you don’t remember</a:t>
            </a:r>
          </a:p>
          <a:p>
            <a:r>
              <a:rPr lang="en-US">
                <a:latin typeface="AvenirNextforSAS" panose="020B0503020202020204" pitchFamily="34" charset="0"/>
              </a:rPr>
              <a:t>New “friends” appear and obtain account access</a:t>
            </a:r>
          </a:p>
          <a:p>
            <a:endParaRPr lang="en-US">
              <a:latin typeface="AvenirNextforSAS" panose="020B0503020202020204" pitchFamily="34" charset="0"/>
            </a:endParaRPr>
          </a:p>
        </p:txBody>
      </p:sp>
      <p:sp>
        <p:nvSpPr>
          <p:cNvPr id="5" name="Rectangle 4"/>
          <p:cNvSpPr/>
          <p:nvPr/>
        </p:nvSpPr>
        <p:spPr>
          <a:xfrm>
            <a:off x="0" y="5795508"/>
            <a:ext cx="12192000" cy="1062492"/>
          </a:xfrm>
          <a:prstGeom prst="rect">
            <a:avLst/>
          </a:prstGeom>
          <a:solidFill>
            <a:srgbClr val="15A6D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154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xmlns="" r:id="rId4"/>
    </p:ext>
  </p:extLs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306202"/>
            <a:ext cx="10515600" cy="4489306"/>
          </a:xfrm>
        </p:spPr>
        <p:txBody>
          <a:bodyPr>
            <a:normAutofit fontScale="92500" lnSpcReduction="20000"/>
          </a:bodyPr>
          <a:lstStyle/>
          <a:p>
            <a:pPr marL="0" indent="0">
              <a:buNone/>
            </a:pPr>
            <a:r>
              <a:rPr lang="en-US" b="1">
                <a:solidFill>
                  <a:srgbClr val="0D9748"/>
                </a:solidFill>
                <a:latin typeface="AvenirNextforSAS" panose="020B0503020202020204" pitchFamily="34" charset="0"/>
              </a:rPr>
              <a:t>What are early caution signs that suggests it’s time to start a gradual transition?</a:t>
            </a:r>
          </a:p>
          <a:p>
            <a:pPr marL="0" indent="0">
              <a:buNone/>
            </a:pPr>
            <a:endParaRPr lang="en-US" sz="1000" b="1">
              <a:solidFill>
                <a:srgbClr val="0D9748"/>
              </a:solidFill>
              <a:latin typeface="AvenirNextforSAS" panose="020B0503020202020204" pitchFamily="34" charset="0"/>
            </a:endParaRPr>
          </a:p>
          <a:p>
            <a:r>
              <a:rPr lang="en-US">
                <a:latin typeface="AvenirNextforSAS" panose="020B0503020202020204" pitchFamily="34" charset="0"/>
              </a:rPr>
              <a:t>Needing caregivers</a:t>
            </a:r>
          </a:p>
          <a:p>
            <a:r>
              <a:rPr lang="en-US">
                <a:latin typeface="AvenirNextforSAS" panose="020B0503020202020204" pitchFamily="34" charset="0"/>
              </a:rPr>
              <a:t>Don’t feel safe driving</a:t>
            </a:r>
          </a:p>
          <a:p>
            <a:r>
              <a:rPr lang="en-US">
                <a:latin typeface="AvenirNextforSAS" panose="020B0503020202020204" pitchFamily="34" charset="0"/>
              </a:rPr>
              <a:t>Spending more time alone</a:t>
            </a:r>
          </a:p>
          <a:p>
            <a:r>
              <a:rPr lang="en-US">
                <a:latin typeface="AvenirNextforSAS" panose="020B0503020202020204" pitchFamily="34" charset="0"/>
              </a:rPr>
              <a:t>Neglecting common tasks</a:t>
            </a:r>
          </a:p>
          <a:p>
            <a:r>
              <a:rPr lang="en-US">
                <a:latin typeface="AvenirNextforSAS" panose="020B0503020202020204" pitchFamily="34" charset="0"/>
              </a:rPr>
              <a:t>Forgetting to pay a few bills</a:t>
            </a:r>
          </a:p>
          <a:p>
            <a:r>
              <a:rPr lang="en-US">
                <a:latin typeface="AvenirNextforSAS" panose="020B0503020202020204" pitchFamily="34" charset="0"/>
              </a:rPr>
              <a:t>Not returning phone calls or emails</a:t>
            </a:r>
          </a:p>
          <a:p>
            <a:r>
              <a:rPr lang="en-US">
                <a:latin typeface="AvenirNextforSAS" panose="020B0503020202020204" pitchFamily="34" charset="0"/>
              </a:rPr>
              <a:t>Neglecting hobbies or interests</a:t>
            </a:r>
          </a:p>
          <a:p>
            <a:r>
              <a:rPr lang="en-US">
                <a:latin typeface="AvenirNextforSAS" panose="020B0503020202020204" pitchFamily="34" charset="0"/>
              </a:rPr>
              <a:t>Trouble doing business on computer or phone</a:t>
            </a:r>
          </a:p>
          <a:p>
            <a:endParaRPr lang="en-US">
              <a:latin typeface="AvenirNextforSAS" panose="020B0503020202020204" pitchFamily="34" charset="0"/>
            </a:endParaRPr>
          </a:p>
        </p:txBody>
      </p:sp>
      <p:sp>
        <p:nvSpPr>
          <p:cNvPr id="5" name="Rectangle 4"/>
          <p:cNvSpPr/>
          <p:nvPr/>
        </p:nvSpPr>
        <p:spPr>
          <a:xfrm>
            <a:off x="0" y="5795508"/>
            <a:ext cx="12192000" cy="1062492"/>
          </a:xfrm>
          <a:prstGeom prst="rect">
            <a:avLst/>
          </a:prstGeom>
          <a:solidFill>
            <a:srgbClr val="15A6D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12C7673-6A1A-B34B-AD03-967245CDF8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907" y="2439605"/>
            <a:ext cx="2654300" cy="2222500"/>
          </a:xfrm>
          <a:prstGeom prst="rect">
            <a:avLst/>
          </a:prstGeom>
        </p:spPr>
      </p:pic>
      <p:sp>
        <p:nvSpPr>
          <p:cNvPr id="8" name="Title 1"/>
          <p:cNvSpPr txBox="1">
            <a:spLocks/>
          </p:cNvSpPr>
          <p:nvPr/>
        </p:nvSpPr>
        <p:spPr>
          <a:xfrm>
            <a:off x="838199" y="-1936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rgbClr val="1F5FAC"/>
                </a:solidFill>
                <a:latin typeface="AvenirNextforSAS" panose="020B0503020202020204" pitchFamily="34" charset="0"/>
              </a:rPr>
              <a:t>Activity: Group response</a:t>
            </a:r>
          </a:p>
        </p:txBody>
      </p:sp>
      <p:sp>
        <p:nvSpPr>
          <p:cNvPr id="9" name="Oval 8">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419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xmlns="" r:id="rId4"/>
    </p:ext>
  </p:extLs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a:solidFill>
                  <a:srgbClr val="1F5FAC"/>
                </a:solidFill>
                <a:latin typeface="AvenirNextforSAS" panose="020B0503020202020204" pitchFamily="34" charset="0"/>
              </a:rPr>
              <a:t>Activity: Pair &amp; Share</a:t>
            </a:r>
          </a:p>
        </p:txBody>
      </p:sp>
      <p:sp>
        <p:nvSpPr>
          <p:cNvPr id="8" name="Content Placeholder 1"/>
          <p:cNvSpPr txBox="1">
            <a:spLocks/>
          </p:cNvSpPr>
          <p:nvPr/>
        </p:nvSpPr>
        <p:spPr>
          <a:xfrm>
            <a:off x="3895594" y="1203846"/>
            <a:ext cx="7991124" cy="429819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Clr>
                <a:schemeClr val="accent3"/>
              </a:buClr>
              <a:buNone/>
            </a:pPr>
            <a:r>
              <a:rPr lang="en-US" dirty="0">
                <a:latin typeface="AvenirNextforSAS" panose="020B0503020202020204" pitchFamily="34" charset="0"/>
              </a:rPr>
              <a:t>Step 1: Select a conversation partner sitting near you.</a:t>
            </a:r>
          </a:p>
          <a:p>
            <a:pPr marL="0" indent="0">
              <a:spcAft>
                <a:spcPts val="600"/>
              </a:spcAft>
              <a:buClr>
                <a:schemeClr val="accent3"/>
              </a:buClr>
              <a:buNone/>
            </a:pPr>
            <a:r>
              <a:rPr lang="en-US" dirty="0">
                <a:latin typeface="AvenirNextforSAS" panose="020B0503020202020204" pitchFamily="34" charset="0"/>
              </a:rPr>
              <a:t>Step 2: Take turns responding to the following prompt (3 min each):</a:t>
            </a:r>
          </a:p>
          <a:p>
            <a:pPr marL="0" indent="0">
              <a:spcAft>
                <a:spcPts val="600"/>
              </a:spcAft>
              <a:buClr>
                <a:schemeClr val="accent3"/>
              </a:buClr>
              <a:buNone/>
            </a:pPr>
            <a:r>
              <a:rPr lang="en-US" b="1" dirty="0">
                <a:latin typeface="AvenirNextforSAS" panose="020B0503020202020204" pitchFamily="34" charset="0"/>
              </a:rPr>
              <a:t>PROMPT: </a:t>
            </a:r>
            <a:r>
              <a:rPr lang="en-US" b="1" dirty="0">
                <a:solidFill>
                  <a:srgbClr val="1F5FAC"/>
                </a:solidFill>
                <a:latin typeface="AvenirNextforSAS" panose="020B0503020202020204" pitchFamily="34" charset="0"/>
              </a:rPr>
              <a:t>Did you have older relatives or friends who needed help?</a:t>
            </a:r>
            <a:r>
              <a:rPr lang="en-US" dirty="0">
                <a:solidFill>
                  <a:srgbClr val="1F5FAC"/>
                </a:solidFill>
                <a:latin typeface="AvenirNextforSAS" panose="020B0503020202020204" pitchFamily="34" charset="0"/>
              </a:rPr>
              <a:t> </a:t>
            </a:r>
            <a:r>
              <a:rPr lang="en-US" b="1" dirty="0">
                <a:solidFill>
                  <a:srgbClr val="1F5FAC"/>
                </a:solidFill>
                <a:latin typeface="AvenirNextforSAS" panose="020B0503020202020204" pitchFamily="34" charset="0"/>
              </a:rPr>
              <a:t>What were the signs? Who noticed the signs? Did the older person resist or deny that the signs were present? </a:t>
            </a:r>
          </a:p>
          <a:p>
            <a:pPr marL="0" indent="0">
              <a:spcAft>
                <a:spcPts val="600"/>
              </a:spcAft>
              <a:buClr>
                <a:schemeClr val="accent3"/>
              </a:buClr>
              <a:buNone/>
            </a:pPr>
            <a:r>
              <a:rPr lang="en-US" dirty="0">
                <a:latin typeface="AvenirNextforSAS" panose="020B0503020202020204" pitchFamily="34" charset="0"/>
              </a:rPr>
              <a:t>Step 3: Volunteers share what they discussed with their partner with the facilitator and broader group</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BA7A000-3099-FAB9-39D7-051C46B4BBD2}"/>
              </a:ext>
            </a:extLst>
          </p:cNvPr>
          <p:cNvSpPr/>
          <p:nvPr/>
        </p:nvSpPr>
        <p:spPr>
          <a:xfrm>
            <a:off x="512524" y="1554480"/>
            <a:ext cx="3276600" cy="3276600"/>
          </a:xfrm>
          <a:prstGeom prst="ellipse">
            <a:avLst/>
          </a:prstGeom>
          <a:solidFill>
            <a:srgbClr val="009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con&#10;&#10;Description automatically generated">
            <a:extLst>
              <a:ext uri="{FF2B5EF4-FFF2-40B4-BE49-F238E27FC236}">
                <a16:creationId xmlns:a16="http://schemas.microsoft.com/office/drawing/2014/main" id="{6C2BBCBF-98A1-479A-AB76-9327FD0B5E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524" y="1539240"/>
            <a:ext cx="3104427" cy="3104427"/>
          </a:xfrm>
          <a:prstGeom prst="rect">
            <a:avLst/>
          </a:prstGeom>
        </p:spPr>
      </p:pic>
    </p:spTree>
    <p:extLst>
      <p:ext uri="{BB962C8B-B14F-4D97-AF65-F5344CB8AC3E}">
        <p14:creationId xmlns:p14="http://schemas.microsoft.com/office/powerpoint/2010/main" val="3428755135"/>
      </p:ext>
    </p:extLst>
  </p:cSld>
  <p:clrMapOvr>
    <a:masterClrMapping/>
  </p:clrMapOvr>
  <p:extLst>
    <p:ext uri="{6950BFC3-D8DA-4A85-94F7-54DA5524770B}">
      <p188:commentRel xmlns:p188="http://schemas.microsoft.com/office/powerpoint/2018/8/main" xmlns="" r:id="rId4"/>
    </p:ext>
  </p:extLs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16923" y="1307067"/>
            <a:ext cx="7193782" cy="4243865"/>
          </a:xfrm>
        </p:spPr>
        <p:txBody>
          <a:bodyPr/>
          <a:lstStyle/>
          <a:p>
            <a:pPr marL="0" indent="0">
              <a:buNone/>
            </a:pPr>
            <a:r>
              <a:rPr lang="en-US" b="1">
                <a:latin typeface="AvenirNextforSAS" panose="020B0503020202020204" pitchFamily="34" charset="0"/>
              </a:rPr>
              <a:t>What is your transition plan? </a:t>
            </a:r>
          </a:p>
          <a:p>
            <a:pPr marL="0" indent="0">
              <a:buNone/>
            </a:pPr>
            <a:endParaRPr lang="en-US" sz="1100" b="1">
              <a:latin typeface="AvenirNextforSAS" panose="020B0503020202020204" pitchFamily="34" charset="0"/>
            </a:endParaRPr>
          </a:p>
          <a:p>
            <a:pPr marL="514350" indent="-514350">
              <a:spcAft>
                <a:spcPts val="600"/>
              </a:spcAft>
              <a:buFont typeface="+mj-lt"/>
              <a:buAutoNum type="arabicPeriod"/>
            </a:pPr>
            <a:r>
              <a:rPr lang="en-US">
                <a:latin typeface="AvenirNextforSAS" panose="020B0503020202020204" pitchFamily="34" charset="0"/>
              </a:rPr>
              <a:t>Who should be in your convoy of support?</a:t>
            </a:r>
          </a:p>
          <a:p>
            <a:pPr marL="514350" indent="-514350">
              <a:spcAft>
                <a:spcPts val="600"/>
              </a:spcAft>
              <a:buFont typeface="+mj-lt"/>
              <a:buAutoNum type="arabicPeriod"/>
            </a:pPr>
            <a:r>
              <a:rPr lang="en-US">
                <a:latin typeface="AvenirNextforSAS" panose="020B0503020202020204" pitchFamily="34" charset="0"/>
              </a:rPr>
              <a:t>What could be your early warning signals?</a:t>
            </a:r>
          </a:p>
          <a:p>
            <a:pPr marL="514350" indent="-514350">
              <a:spcAft>
                <a:spcPts val="600"/>
              </a:spcAft>
              <a:buFont typeface="+mj-lt"/>
              <a:buAutoNum type="arabicPeriod"/>
            </a:pPr>
            <a:r>
              <a:rPr lang="en-US">
                <a:latin typeface="AvenirNextforSAS" panose="020B0503020202020204" pitchFamily="34" charset="0"/>
              </a:rPr>
              <a:t>Which money or property management tasks might be transitioned first?</a:t>
            </a:r>
          </a:p>
          <a:p>
            <a:pPr marL="0" indent="0">
              <a:buNone/>
            </a:pPr>
            <a:endParaRPr lang="en-US">
              <a:latin typeface="AvenirNextforSAS" panose="020B0503020202020204" pitchFamily="34" charset="0"/>
            </a:endParaRPr>
          </a:p>
          <a:p>
            <a:pPr marL="0" indent="0">
              <a:buNone/>
            </a:pPr>
            <a:endParaRPr lang="en-US">
              <a:latin typeface="AvenirNextforSAS" panose="020B0503020202020204" pitchFamily="34" charset="0"/>
            </a:endParaRPr>
          </a:p>
        </p:txBody>
      </p:sp>
      <p:sp>
        <p:nvSpPr>
          <p:cNvPr id="5" name="Rectangle 4"/>
          <p:cNvSpPr/>
          <p:nvPr/>
        </p:nvSpPr>
        <p:spPr>
          <a:xfrm>
            <a:off x="0" y="5795508"/>
            <a:ext cx="12192000" cy="1062492"/>
          </a:xfrm>
          <a:prstGeom prst="rect">
            <a:avLst/>
          </a:prstGeom>
          <a:solidFill>
            <a:srgbClr val="15A6D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4"/>
          <p:cNvSpPr txBox="1">
            <a:spLocks/>
          </p:cNvSpPr>
          <p:nvPr/>
        </p:nvSpPr>
        <p:spPr>
          <a:xfrm>
            <a:off x="838200" y="431227"/>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4335463" algn="l"/>
              </a:tabLst>
            </a:pPr>
            <a:r>
              <a:rPr lang="en-US" sz="3200" b="1">
                <a:solidFill>
                  <a:srgbClr val="1F5FAC"/>
                </a:solidFill>
                <a:latin typeface="AvenirNextforSAS" panose="020B0503020202020204" pitchFamily="34" charset="0"/>
              </a:rPr>
              <a:t>Activity: Worksheet</a:t>
            </a:r>
          </a:p>
        </p:txBody>
      </p:sp>
      <p:sp>
        <p:nvSpPr>
          <p:cNvPr id="7" name="Oval 6">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03E3700-5CEF-BCF5-B69E-2538B2A8B0A7}"/>
              </a:ext>
            </a:extLst>
          </p:cNvPr>
          <p:cNvSpPr/>
          <p:nvPr/>
        </p:nvSpPr>
        <p:spPr>
          <a:xfrm>
            <a:off x="838200" y="1966028"/>
            <a:ext cx="2385974" cy="2385974"/>
          </a:xfrm>
          <a:prstGeom prst="ellipse">
            <a:avLst/>
          </a:prstGeom>
          <a:solidFill>
            <a:srgbClr val="23A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346C868C-F288-A039-90E1-5136C61304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072" y="2060897"/>
            <a:ext cx="2120230" cy="2120230"/>
          </a:xfrm>
          <a:prstGeom prst="rect">
            <a:avLst/>
          </a:prstGeom>
        </p:spPr>
      </p:pic>
    </p:spTree>
    <p:extLst>
      <p:ext uri="{BB962C8B-B14F-4D97-AF65-F5344CB8AC3E}">
        <p14:creationId xmlns:p14="http://schemas.microsoft.com/office/powerpoint/2010/main" val="21397758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 background pattern&#10;&#10;Description automatically generated">
            <a:extLst>
              <a:ext uri="{FF2B5EF4-FFF2-40B4-BE49-F238E27FC236}">
                <a16:creationId xmlns:a16="http://schemas.microsoft.com/office/drawing/2014/main" id="{370C8389-7398-DE4E-9CDB-2EDB9A972F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9079" y="-2276109"/>
            <a:ext cx="17130049" cy="12212962"/>
          </a:xfrm>
          <a:prstGeom prst="rect">
            <a:avLst/>
          </a:prstGeom>
        </p:spPr>
      </p:pic>
      <p:sp>
        <p:nvSpPr>
          <p:cNvPr id="4" name="Rectangle 3">
            <a:extLst>
              <a:ext uri="{FF2B5EF4-FFF2-40B4-BE49-F238E27FC236}">
                <a16:creationId xmlns:a16="http://schemas.microsoft.com/office/drawing/2014/main" id="{0993E07D-1306-CF49-BFE1-D4C6FD4DCDD7}"/>
              </a:ext>
            </a:extLst>
          </p:cNvPr>
          <p:cNvSpPr/>
          <p:nvPr/>
        </p:nvSpPr>
        <p:spPr>
          <a:xfrm>
            <a:off x="-2648341" y="1085449"/>
            <a:ext cx="13444161" cy="4881110"/>
          </a:xfrm>
          <a:prstGeom prst="rect">
            <a:avLst/>
          </a:prstGeom>
          <a:solidFill>
            <a:srgbClr val="15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9C49486-48B7-874E-8169-6CB675F8131A}"/>
              </a:ext>
            </a:extLst>
          </p:cNvPr>
          <p:cNvSpPr txBox="1"/>
          <p:nvPr/>
        </p:nvSpPr>
        <p:spPr>
          <a:xfrm>
            <a:off x="16940463" y="5823284"/>
            <a:ext cx="184731" cy="369332"/>
          </a:xfrm>
          <a:prstGeom prst="rect">
            <a:avLst/>
          </a:prstGeom>
          <a:noFill/>
        </p:spPr>
        <p:txBody>
          <a:bodyPr wrap="none" rtlCol="0">
            <a:spAutoFit/>
          </a:bodyPr>
          <a:lstStyle/>
          <a:p>
            <a:endParaRPr lang="en-US"/>
          </a:p>
        </p:txBody>
      </p:sp>
      <p:sp>
        <p:nvSpPr>
          <p:cNvPr id="12" name="Title 4">
            <a:extLst>
              <a:ext uri="{FF2B5EF4-FFF2-40B4-BE49-F238E27FC236}">
                <a16:creationId xmlns:a16="http://schemas.microsoft.com/office/drawing/2014/main" id="{8C97E4D1-1C37-084E-8023-C1BE85588BE9}"/>
              </a:ext>
            </a:extLst>
          </p:cNvPr>
          <p:cNvSpPr txBox="1">
            <a:spLocks/>
          </p:cNvSpPr>
          <p:nvPr/>
        </p:nvSpPr>
        <p:spPr>
          <a:xfrm>
            <a:off x="856713" y="2823180"/>
            <a:ext cx="9634823" cy="322235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b="1" dirty="0">
                <a:solidFill>
                  <a:schemeClr val="bg1"/>
                </a:solidFill>
                <a:latin typeface="AvenirNextforSAS" panose="020B0503020202020204" pitchFamily="34" charset="0"/>
              </a:rPr>
              <a:t>Wrap up</a:t>
            </a:r>
          </a:p>
        </p:txBody>
      </p:sp>
      <p:sp>
        <p:nvSpPr>
          <p:cNvPr id="6" name="Title 4">
            <a:extLst>
              <a:ext uri="{FF2B5EF4-FFF2-40B4-BE49-F238E27FC236}">
                <a16:creationId xmlns:a16="http://schemas.microsoft.com/office/drawing/2014/main" id="{8E01CE1B-6B2F-F64A-A568-50DE05B91BBE}"/>
              </a:ext>
            </a:extLst>
          </p:cNvPr>
          <p:cNvSpPr>
            <a:spLocks noGrp="1"/>
          </p:cNvSpPr>
          <p:nvPr>
            <p:ph type="title"/>
          </p:nvPr>
        </p:nvSpPr>
        <p:spPr>
          <a:xfrm>
            <a:off x="856714" y="1941463"/>
            <a:ext cx="7460626" cy="648515"/>
          </a:xfrm>
        </p:spPr>
        <p:txBody>
          <a:bodyPr>
            <a:normAutofit/>
          </a:bodyPr>
          <a:lstStyle/>
          <a:p>
            <a:r>
              <a:rPr lang="en-US" sz="3200" b="1" dirty="0">
                <a:solidFill>
                  <a:schemeClr val="bg1"/>
                </a:solidFill>
                <a:latin typeface="AvenirNextforSAS" panose="020B0503020202020204" pitchFamily="34" charset="0"/>
              </a:rPr>
              <a:t>SECTION 7</a:t>
            </a:r>
          </a:p>
        </p:txBody>
      </p:sp>
    </p:spTree>
    <p:extLst>
      <p:ext uri="{BB962C8B-B14F-4D97-AF65-F5344CB8AC3E}">
        <p14:creationId xmlns:p14="http://schemas.microsoft.com/office/powerpoint/2010/main" val="29029887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AC5B6-29FC-DF07-E452-167E45FC152D}"/>
              </a:ext>
            </a:extLst>
          </p:cNvPr>
          <p:cNvSpPr>
            <a:spLocks noGrp="1"/>
          </p:cNvSpPr>
          <p:nvPr>
            <p:ph type="title"/>
          </p:nvPr>
        </p:nvSpPr>
        <p:spPr/>
        <p:txBody>
          <a:bodyPr>
            <a:normAutofit/>
          </a:bodyPr>
          <a:lstStyle/>
          <a:p>
            <a:r>
              <a:rPr lang="en-US" sz="3200" b="1">
                <a:solidFill>
                  <a:srgbClr val="0070C0"/>
                </a:solidFill>
                <a:latin typeface="AvenirNextforSAS" panose="020B0503020202020204" pitchFamily="34" charset="0"/>
              </a:rPr>
              <a:t>Where we’ve been/where we’re going</a:t>
            </a:r>
          </a:p>
        </p:txBody>
      </p:sp>
      <p:sp>
        <p:nvSpPr>
          <p:cNvPr id="3" name="Content Placeholder 2">
            <a:extLst>
              <a:ext uri="{FF2B5EF4-FFF2-40B4-BE49-F238E27FC236}">
                <a16:creationId xmlns:a16="http://schemas.microsoft.com/office/drawing/2014/main" id="{511B4F1C-DBF0-0E0B-30D3-CF683540748F}"/>
              </a:ext>
            </a:extLst>
          </p:cNvPr>
          <p:cNvSpPr>
            <a:spLocks noGrp="1"/>
          </p:cNvSpPr>
          <p:nvPr>
            <p:ph idx="1"/>
          </p:nvPr>
        </p:nvSpPr>
        <p:spPr>
          <a:xfrm>
            <a:off x="838200" y="1671109"/>
            <a:ext cx="10515600" cy="4351338"/>
          </a:xfrm>
        </p:spPr>
        <p:txBody>
          <a:bodyPr/>
          <a:lstStyle/>
          <a:p>
            <a:pPr marL="0" indent="0">
              <a:buNone/>
            </a:pPr>
            <a:r>
              <a:rPr lang="en-US" b="1" dirty="0">
                <a:latin typeface="AvenirNextforSAS" panose="020B0503020202020204" pitchFamily="34" charset="0"/>
              </a:rPr>
              <a:t>You’ve learned…</a:t>
            </a:r>
          </a:p>
          <a:p>
            <a:r>
              <a:rPr lang="en-US" dirty="0">
                <a:latin typeface="AvenirNextforSAS" panose="020B0503020202020204" pitchFamily="34" charset="0"/>
              </a:rPr>
              <a:t>Why it’s so important to plan for your financial future and to select a financial advocate</a:t>
            </a:r>
          </a:p>
          <a:p>
            <a:r>
              <a:rPr lang="en-US" dirty="0" smtClean="0">
                <a:latin typeface="AvenirNextforSAS" panose="020B0503020202020204" pitchFamily="34" charset="0"/>
              </a:rPr>
              <a:t>The six steps in the advance financial planning journey</a:t>
            </a:r>
            <a:endParaRPr lang="en-US" dirty="0">
              <a:latin typeface="AvenirNextforSAS" panose="020B0503020202020204" pitchFamily="34" charset="0"/>
            </a:endParaRPr>
          </a:p>
          <a:p>
            <a:pPr marL="0" indent="0">
              <a:buNone/>
            </a:pPr>
            <a:r>
              <a:rPr lang="en-US" b="1" dirty="0">
                <a:latin typeface="AvenirNextforSAS" panose="020B0503020202020204" pitchFamily="34" charset="0"/>
              </a:rPr>
              <a:t>What’s next?</a:t>
            </a:r>
          </a:p>
          <a:p>
            <a:r>
              <a:rPr lang="en-US" dirty="0">
                <a:latin typeface="AvenirNextforSAS" panose="020B0503020202020204" pitchFamily="34" charset="0"/>
              </a:rPr>
              <a:t>It’s important to start </a:t>
            </a:r>
            <a:r>
              <a:rPr lang="en-US" i="1" dirty="0">
                <a:latin typeface="AvenirNextforSAS" panose="020B0503020202020204" pitchFamily="34" charset="0"/>
              </a:rPr>
              <a:t>now</a:t>
            </a:r>
            <a:endParaRPr lang="en-US" dirty="0">
              <a:latin typeface="AvenirNextforSAS" panose="020B0503020202020204" pitchFamily="34" charset="0"/>
            </a:endParaRPr>
          </a:p>
          <a:p>
            <a:r>
              <a:rPr lang="en-US" dirty="0">
                <a:latin typeface="AvenirNextforSAS" panose="020B0503020202020204" pitchFamily="34" charset="0"/>
              </a:rPr>
              <a:t>We’re all in the same boat (or car) – we can support one another</a:t>
            </a:r>
          </a:p>
        </p:txBody>
      </p:sp>
    </p:spTree>
    <p:extLst>
      <p:ext uri="{BB962C8B-B14F-4D97-AF65-F5344CB8AC3E}">
        <p14:creationId xmlns:p14="http://schemas.microsoft.com/office/powerpoint/2010/main" val="3915327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650813"/>
          </a:xfrm>
        </p:spPr>
        <p:txBody>
          <a:bodyPr anchor="t">
            <a:normAutofit/>
          </a:bodyPr>
          <a:lstStyle/>
          <a:p>
            <a:pPr>
              <a:tabLst>
                <a:tab pos="4335463" algn="l"/>
              </a:tabLst>
            </a:pPr>
            <a:r>
              <a:rPr lang="en-US" sz="3200" b="1">
                <a:solidFill>
                  <a:srgbClr val="1F5FAC"/>
                </a:solidFill>
                <a:latin typeface="AvenirNextforSAS" panose="020B0503020202020204" pitchFamily="34" charset="0"/>
              </a:rPr>
              <a:t>Activity: Pair &amp; Share</a:t>
            </a:r>
          </a:p>
        </p:txBody>
      </p:sp>
      <p:sp>
        <p:nvSpPr>
          <p:cNvPr id="8" name="Content Placeholder 1"/>
          <p:cNvSpPr txBox="1">
            <a:spLocks/>
          </p:cNvSpPr>
          <p:nvPr/>
        </p:nvSpPr>
        <p:spPr>
          <a:xfrm>
            <a:off x="3707705" y="1267376"/>
            <a:ext cx="7804132" cy="429819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Clr>
                <a:schemeClr val="accent3"/>
              </a:buClr>
              <a:buNone/>
            </a:pPr>
            <a:r>
              <a:rPr lang="en-US">
                <a:latin typeface="AvenirNextforSAS" panose="020B0503020202020204" pitchFamily="34" charset="0"/>
              </a:rPr>
              <a:t>Step 1: Select a conversation partner sitting near you.</a:t>
            </a:r>
          </a:p>
          <a:p>
            <a:pPr marL="0" indent="0">
              <a:spcAft>
                <a:spcPts val="600"/>
              </a:spcAft>
              <a:buClr>
                <a:schemeClr val="accent3"/>
              </a:buClr>
              <a:buNone/>
            </a:pPr>
            <a:r>
              <a:rPr lang="en-US">
                <a:latin typeface="AvenirNextforSAS" panose="020B0503020202020204" pitchFamily="34" charset="0"/>
              </a:rPr>
              <a:t>Step 2: Take turns responding to the following prompt </a:t>
            </a:r>
            <a:r>
              <a:rPr lang="en-US" sz="2000">
                <a:latin typeface="AvenirNextforSAS" panose="020B0503020202020204" pitchFamily="34" charset="0"/>
              </a:rPr>
              <a:t>(3 min each)</a:t>
            </a:r>
            <a:r>
              <a:rPr lang="en-US">
                <a:latin typeface="AvenirNextforSAS" panose="020B0503020202020204" pitchFamily="34" charset="0"/>
              </a:rPr>
              <a:t>:</a:t>
            </a:r>
          </a:p>
          <a:p>
            <a:pPr marL="0" indent="0">
              <a:spcAft>
                <a:spcPts val="600"/>
              </a:spcAft>
              <a:buClr>
                <a:schemeClr val="accent3"/>
              </a:buClr>
              <a:buNone/>
            </a:pPr>
            <a:r>
              <a:rPr lang="en-US" b="1">
                <a:latin typeface="AvenirNextforSAS" panose="020B0503020202020204" pitchFamily="34" charset="0"/>
              </a:rPr>
              <a:t>Who in your life didn’t take the necessary steps to protect their money as they got older? What were the consequences? What could they have done early on to prevent these consequences?</a:t>
            </a:r>
          </a:p>
          <a:p>
            <a:pPr marL="0" indent="0">
              <a:spcAft>
                <a:spcPts val="600"/>
              </a:spcAft>
              <a:buClr>
                <a:schemeClr val="accent3"/>
              </a:buClr>
              <a:buNone/>
            </a:pPr>
            <a:r>
              <a:rPr lang="en-US">
                <a:latin typeface="AvenirNextforSAS" panose="020B0503020202020204" pitchFamily="34" charset="0"/>
              </a:rPr>
              <a:t>Step 3: Volunteers share what they discussed with their partner with the broader group.</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8C10A86-5B0E-59D4-D699-47D8E665ACC8}"/>
              </a:ext>
            </a:extLst>
          </p:cNvPr>
          <p:cNvSpPr/>
          <p:nvPr/>
        </p:nvSpPr>
        <p:spPr>
          <a:xfrm>
            <a:off x="562627" y="1817526"/>
            <a:ext cx="2806874" cy="2842156"/>
          </a:xfrm>
          <a:prstGeom prst="ellipse">
            <a:avLst/>
          </a:prstGeom>
          <a:solidFill>
            <a:srgbClr val="009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con&#10;&#10;Description automatically generated">
            <a:extLst>
              <a:ext uri="{FF2B5EF4-FFF2-40B4-BE49-F238E27FC236}">
                <a16:creationId xmlns:a16="http://schemas.microsoft.com/office/drawing/2014/main" id="{ADB7D8DD-E559-E5CB-CF2B-FE7CE78352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627" y="1802286"/>
            <a:ext cx="2692811" cy="2692811"/>
          </a:xfrm>
          <a:prstGeom prst="rect">
            <a:avLst/>
          </a:prstGeom>
        </p:spPr>
      </p:pic>
    </p:spTree>
    <p:extLst>
      <p:ext uri="{BB962C8B-B14F-4D97-AF65-F5344CB8AC3E}">
        <p14:creationId xmlns:p14="http://schemas.microsoft.com/office/powerpoint/2010/main" val="20344322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2B526-4B9D-7CEA-36F8-1A8E73296FF8}"/>
              </a:ext>
            </a:extLst>
          </p:cNvPr>
          <p:cNvSpPr>
            <a:spLocks noGrp="1"/>
          </p:cNvSpPr>
          <p:nvPr>
            <p:ph type="title"/>
          </p:nvPr>
        </p:nvSpPr>
        <p:spPr/>
        <p:txBody>
          <a:bodyPr>
            <a:normAutofit/>
          </a:bodyPr>
          <a:lstStyle/>
          <a:p>
            <a:r>
              <a:rPr lang="en-US" sz="3200" b="1">
                <a:solidFill>
                  <a:srgbClr val="0070C0"/>
                </a:solidFill>
                <a:latin typeface="AvenirNextforSAS" panose="020B0503020202020204" pitchFamily="34" charset="0"/>
              </a:rPr>
              <a:t>Activity: Group review</a:t>
            </a:r>
          </a:p>
        </p:txBody>
      </p:sp>
      <p:sp>
        <p:nvSpPr>
          <p:cNvPr id="3" name="Content Placeholder 2">
            <a:extLst>
              <a:ext uri="{FF2B5EF4-FFF2-40B4-BE49-F238E27FC236}">
                <a16:creationId xmlns:a16="http://schemas.microsoft.com/office/drawing/2014/main" id="{5E7FC39C-3CE8-2657-0237-43F03DDD9DE7}"/>
              </a:ext>
            </a:extLst>
          </p:cNvPr>
          <p:cNvSpPr>
            <a:spLocks noGrp="1"/>
          </p:cNvSpPr>
          <p:nvPr>
            <p:ph idx="1"/>
          </p:nvPr>
        </p:nvSpPr>
        <p:spPr>
          <a:xfrm>
            <a:off x="838200" y="1517193"/>
            <a:ext cx="10515600" cy="3823613"/>
          </a:xfrm>
        </p:spPr>
        <p:txBody>
          <a:bodyPr/>
          <a:lstStyle/>
          <a:p>
            <a:pPr marL="514350" indent="-514350">
              <a:buFont typeface="+mj-lt"/>
              <a:buAutoNum type="arabicPeriod"/>
            </a:pPr>
            <a:r>
              <a:rPr lang="en-US">
                <a:latin typeface="AvenirNextforSAS" panose="020B0503020202020204" pitchFamily="34" charset="0"/>
              </a:rPr>
              <a:t>Before you started this training, how did you feel about advance financial care planning?  Did it seem scary or burdensome or confusing?</a:t>
            </a:r>
          </a:p>
          <a:p>
            <a:pPr marL="514350" indent="-514350">
              <a:buFont typeface="+mj-lt"/>
              <a:buAutoNum type="arabicPeriod"/>
            </a:pPr>
            <a:r>
              <a:rPr lang="en-US">
                <a:latin typeface="AvenirNextforSAS" panose="020B0503020202020204" pitchFamily="34" charset="0"/>
              </a:rPr>
              <a:t>Do you feel differently about it now?  In what way?</a:t>
            </a:r>
          </a:p>
          <a:p>
            <a:pPr marL="514350" indent="-514350">
              <a:buFont typeface="+mj-lt"/>
              <a:buAutoNum type="arabicPeriod"/>
            </a:pPr>
            <a:r>
              <a:rPr lang="en-US">
                <a:latin typeface="AvenirNextforSAS" panose="020B0503020202020204" pitchFamily="34" charset="0"/>
              </a:rPr>
              <a:t>When you look back over these sessions, what is one key thing you remember?</a:t>
            </a:r>
          </a:p>
          <a:p>
            <a:pPr marL="514350" indent="-514350">
              <a:buFont typeface="+mj-lt"/>
              <a:buAutoNum type="arabicPeriod"/>
            </a:pPr>
            <a:r>
              <a:rPr lang="en-US">
                <a:latin typeface="AvenirNextforSAS" panose="020B0503020202020204" pitchFamily="34" charset="0"/>
              </a:rPr>
              <a:t>What, if anything, still seems challenging?</a:t>
            </a:r>
          </a:p>
          <a:p>
            <a:pPr marL="514350" indent="-514350">
              <a:buFont typeface="+mj-lt"/>
              <a:buAutoNum type="arabicPeriod"/>
            </a:pPr>
            <a:r>
              <a:rPr lang="en-US">
                <a:latin typeface="AvenirNextforSAS" panose="020B0503020202020204" pitchFamily="34" charset="0"/>
              </a:rPr>
              <a:t>Do you have any remaining questions?</a:t>
            </a:r>
          </a:p>
        </p:txBody>
      </p:sp>
    </p:spTree>
    <p:extLst>
      <p:ext uri="{BB962C8B-B14F-4D97-AF65-F5344CB8AC3E}">
        <p14:creationId xmlns:p14="http://schemas.microsoft.com/office/powerpoint/2010/main" val="297195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FE408-3032-03AF-54BE-C3C36567B1FF}"/>
              </a:ext>
            </a:extLst>
          </p:cNvPr>
          <p:cNvSpPr>
            <a:spLocks noGrp="1"/>
          </p:cNvSpPr>
          <p:nvPr>
            <p:ph type="title"/>
          </p:nvPr>
        </p:nvSpPr>
        <p:spPr/>
        <p:txBody>
          <a:bodyPr>
            <a:normAutofit/>
          </a:bodyPr>
          <a:lstStyle/>
          <a:p>
            <a:r>
              <a:rPr lang="en-US" sz="3200" b="1">
                <a:solidFill>
                  <a:srgbClr val="0070C0"/>
                </a:solidFill>
                <a:latin typeface="AvenirNextforSAS" panose="020B0503020202020204" pitchFamily="34" charset="0"/>
              </a:rPr>
              <a:t>Reminders</a:t>
            </a:r>
          </a:p>
        </p:txBody>
      </p:sp>
      <p:sp>
        <p:nvSpPr>
          <p:cNvPr id="3" name="Content Placeholder 2">
            <a:extLst>
              <a:ext uri="{FF2B5EF4-FFF2-40B4-BE49-F238E27FC236}">
                <a16:creationId xmlns:a16="http://schemas.microsoft.com/office/drawing/2014/main" id="{80AC7959-A921-5ED4-AC27-A2965E1A93DF}"/>
              </a:ext>
            </a:extLst>
          </p:cNvPr>
          <p:cNvSpPr>
            <a:spLocks noGrp="1"/>
          </p:cNvSpPr>
          <p:nvPr>
            <p:ph idx="1"/>
          </p:nvPr>
        </p:nvSpPr>
        <p:spPr>
          <a:xfrm>
            <a:off x="838200" y="1825625"/>
            <a:ext cx="10515600" cy="3685827"/>
          </a:xfrm>
        </p:spPr>
        <p:txBody>
          <a:bodyPr/>
          <a:lstStyle/>
          <a:p>
            <a:r>
              <a:rPr lang="en-US" dirty="0" smtClean="0">
                <a:latin typeface="AvenirNextforSAS" panose="020B0503020202020204" pitchFamily="34" charset="0"/>
              </a:rPr>
              <a:t>There is more helpful content available on the </a:t>
            </a:r>
            <a:r>
              <a:rPr lang="en-US" dirty="0">
                <a:latin typeface="AvenirNextforSAS" panose="020B0503020202020204" pitchFamily="34" charset="0"/>
              </a:rPr>
              <a:t>Thinking Ahead Roadmap website:  </a:t>
            </a:r>
            <a:r>
              <a:rPr lang="en-US" dirty="0">
                <a:latin typeface="AvenirNextforSAS" panose="020B0503020202020204" pitchFamily="34" charset="0"/>
                <a:hlinkClick r:id="rId3"/>
              </a:rPr>
              <a:t>thinkingaheadroadmap.org</a:t>
            </a:r>
            <a:endParaRPr lang="en-US" dirty="0">
              <a:latin typeface="AvenirNextforSAS" panose="020B0503020202020204" pitchFamily="34" charset="0"/>
            </a:endParaRPr>
          </a:p>
          <a:p>
            <a:pPr lvl="1"/>
            <a:r>
              <a:rPr lang="en-US" dirty="0">
                <a:latin typeface="AvenirNextforSAS" panose="020B0503020202020204" pitchFamily="34" charset="0"/>
              </a:rPr>
              <a:t>Everything on the website is downloadable and printable</a:t>
            </a:r>
          </a:p>
          <a:p>
            <a:r>
              <a:rPr lang="en-US" dirty="0">
                <a:latin typeface="AvenirNextforSAS" panose="020B0503020202020204" pitchFamily="34" charset="0"/>
              </a:rPr>
              <a:t>Share the handouts with your advocate and others</a:t>
            </a:r>
          </a:p>
          <a:p>
            <a:r>
              <a:rPr lang="en-US" dirty="0">
                <a:latin typeface="AvenirNextforSAS" panose="020B0503020202020204" pitchFamily="34" charset="0"/>
              </a:rPr>
              <a:t>Revisit your advance financial care plan—and your selection of your advocate—whenever you have major life changes, or periodically even without big changes</a:t>
            </a:r>
          </a:p>
        </p:txBody>
      </p:sp>
    </p:spTree>
    <p:extLst>
      <p:ext uri="{BB962C8B-B14F-4D97-AF65-F5344CB8AC3E}">
        <p14:creationId xmlns:p14="http://schemas.microsoft.com/office/powerpoint/2010/main" val="21189941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A24D3-DB11-008E-8844-4A6F2236A172}"/>
              </a:ext>
            </a:extLst>
          </p:cNvPr>
          <p:cNvSpPr>
            <a:spLocks noGrp="1"/>
          </p:cNvSpPr>
          <p:nvPr>
            <p:ph type="title"/>
          </p:nvPr>
        </p:nvSpPr>
        <p:spPr/>
        <p:txBody>
          <a:bodyPr/>
          <a:lstStyle/>
          <a:p>
            <a:r>
              <a:rPr lang="en-US" b="1">
                <a:solidFill>
                  <a:srgbClr val="0070C0"/>
                </a:solidFill>
                <a:latin typeface="AvenirNextforSAS" panose="020B0503020202020204" pitchFamily="34" charset="0"/>
              </a:rPr>
              <a:t>Happy planning!</a:t>
            </a:r>
          </a:p>
        </p:txBody>
      </p:sp>
      <p:sp>
        <p:nvSpPr>
          <p:cNvPr id="3" name="Text Placeholder 2">
            <a:extLst>
              <a:ext uri="{FF2B5EF4-FFF2-40B4-BE49-F238E27FC236}">
                <a16:creationId xmlns:a16="http://schemas.microsoft.com/office/drawing/2014/main" id="{C690E2E7-476F-1654-1C8B-838D96934021}"/>
              </a:ext>
            </a:extLst>
          </p:cNvPr>
          <p:cNvSpPr>
            <a:spLocks noGrp="1"/>
          </p:cNvSpPr>
          <p:nvPr>
            <p:ph type="body" idx="1"/>
          </p:nvPr>
        </p:nvSpPr>
        <p:spPr>
          <a:xfrm>
            <a:off x="831850" y="4709786"/>
            <a:ext cx="10515600" cy="1379864"/>
          </a:xfrm>
        </p:spPr>
        <p:txBody>
          <a:bodyPr>
            <a:normAutofit/>
          </a:bodyPr>
          <a:lstStyle/>
          <a:p>
            <a:r>
              <a:rPr lang="en-US" sz="2800">
                <a:latin typeface="AvenirNextforSAS" panose="020B0503020202020204" pitchFamily="34" charset="0"/>
              </a:rPr>
              <a:t>Thank you for participating</a:t>
            </a:r>
          </a:p>
        </p:txBody>
      </p:sp>
    </p:spTree>
    <p:extLst>
      <p:ext uri="{BB962C8B-B14F-4D97-AF65-F5344CB8AC3E}">
        <p14:creationId xmlns:p14="http://schemas.microsoft.com/office/powerpoint/2010/main" val="2626578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165080" cy="1325563"/>
          </a:xfrm>
        </p:spPr>
        <p:txBody>
          <a:bodyPr anchor="t">
            <a:normAutofit/>
          </a:bodyPr>
          <a:lstStyle/>
          <a:p>
            <a:pPr>
              <a:tabLst>
                <a:tab pos="4335463" algn="l"/>
              </a:tabLst>
            </a:pPr>
            <a:r>
              <a:rPr lang="en-US" sz="3200" b="1">
                <a:solidFill>
                  <a:srgbClr val="1F5FAC"/>
                </a:solidFill>
                <a:latin typeface="AvenirNextforSAS" panose="020B0503020202020204" pitchFamily="34" charset="0"/>
              </a:rPr>
              <a:t>Why might people need help with financial decisions as they age?</a:t>
            </a:r>
          </a:p>
        </p:txBody>
      </p:sp>
      <p:sp>
        <p:nvSpPr>
          <p:cNvPr id="8" name="Content Placeholder 1"/>
          <p:cNvSpPr txBox="1">
            <a:spLocks/>
          </p:cNvSpPr>
          <p:nvPr/>
        </p:nvSpPr>
        <p:spPr>
          <a:xfrm>
            <a:off x="838200" y="1756789"/>
            <a:ext cx="9982200" cy="39080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Clr>
                <a:schemeClr val="accent3"/>
              </a:buClr>
            </a:pPr>
            <a:r>
              <a:rPr lang="en-US" dirty="0">
                <a:latin typeface="AvenirNextforSAS" panose="020B0503020202020204" pitchFamily="34" charset="0"/>
              </a:rPr>
              <a:t>Physical health issues such as a stroke, major surgery or illness that requires a long recovery and limits hearing, seeing, or getting around</a:t>
            </a:r>
          </a:p>
          <a:p>
            <a:pPr>
              <a:spcAft>
                <a:spcPts val="600"/>
              </a:spcAft>
              <a:buClr>
                <a:schemeClr val="accent3"/>
              </a:buClr>
            </a:pPr>
            <a:r>
              <a:rPr lang="en-US" dirty="0">
                <a:latin typeface="AvenirNextforSAS" panose="020B0503020202020204" pitchFamily="34" charset="0"/>
              </a:rPr>
              <a:t>Cognitive issues such as Alzheimer’s disease or any other type of dementia</a:t>
            </a:r>
          </a:p>
          <a:p>
            <a:pPr>
              <a:spcAft>
                <a:spcPts val="600"/>
              </a:spcAft>
              <a:buClr>
                <a:schemeClr val="accent3"/>
              </a:buClr>
            </a:pPr>
            <a:r>
              <a:rPr lang="en-US" dirty="0">
                <a:latin typeface="AvenirNextforSAS" panose="020B0503020202020204" pitchFamily="34" charset="0"/>
              </a:rPr>
              <a:t>Loss of a spouse who usually made financial decisions or paid the bills </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1561030"/>
      </p:ext>
    </p:extLst>
  </p:cSld>
  <p:clrMapOvr>
    <a:masterClrMapping/>
  </p:clrMapOvr>
  <p:extLst>
    <p:ext uri="{6950BFC3-D8DA-4A85-94F7-54DA5524770B}">
      <p188:commentRel xmlns:p188="http://schemas.microsoft.com/office/powerpoint/2018/8/main" xmlns=""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47043</TotalTime>
  <Words>11410</Words>
  <Application>Microsoft Office PowerPoint</Application>
  <PresentationFormat>Widescreen</PresentationFormat>
  <Paragraphs>887</Paragraphs>
  <Slides>82</Slides>
  <Notes>82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82</vt:i4>
      </vt:variant>
    </vt:vector>
  </HeadingPairs>
  <TitlesOfParts>
    <vt:vector size="93" baseType="lpstr">
      <vt:lpstr>American Typewriter</vt:lpstr>
      <vt:lpstr>Arial</vt:lpstr>
      <vt:lpstr>AvenirNextforSAS</vt:lpstr>
      <vt:lpstr>AvenirNextforSAS Light</vt:lpstr>
      <vt:lpstr>Bauhaus 93</vt:lpstr>
      <vt:lpstr>Bradley Hand</vt:lpstr>
      <vt:lpstr>Calibri</vt:lpstr>
      <vt:lpstr>Calibri Light</vt:lpstr>
      <vt:lpstr>Chalkduster</vt:lpstr>
      <vt:lpstr>Wells Fargo Sans Display</vt:lpstr>
      <vt:lpstr>Office Theme</vt:lpstr>
      <vt:lpstr>PowerPoint Presentation</vt:lpstr>
      <vt:lpstr>SECTION 1</vt:lpstr>
      <vt:lpstr>What is advance financial care planning?</vt:lpstr>
      <vt:lpstr>The Thinking Ahead Roadmap is here to help!</vt:lpstr>
      <vt:lpstr>Here is what we will cover in this workshop</vt:lpstr>
      <vt:lpstr>PowerPoint Presentation</vt:lpstr>
      <vt:lpstr>PowerPoint Presentation</vt:lpstr>
      <vt:lpstr>Activity: Pair &amp; Share</vt:lpstr>
      <vt:lpstr>Why might people need help with financial decisions as they age?</vt:lpstr>
      <vt:lpstr>PowerPoint Presentation</vt:lpstr>
      <vt:lpstr>PowerPoint Presentation</vt:lpstr>
      <vt:lpstr>Advance financial care planning reduces risks</vt:lpstr>
      <vt:lpstr>What does advance financial planning entail?</vt:lpstr>
      <vt:lpstr>Words of wisdom</vt:lpstr>
      <vt:lpstr>Why do older people plan?</vt:lpstr>
      <vt:lpstr>Activity: Group response</vt:lpstr>
      <vt:lpstr>SECTION 2</vt:lpstr>
      <vt:lpstr>What is a financial advocate?</vt:lpstr>
      <vt:lpstr>There are many tasks that your financial advocate may help you with:</vt:lpstr>
      <vt:lpstr>Activity: Group response</vt:lpstr>
      <vt:lpstr>Activity: Group response</vt:lpstr>
      <vt:lpstr>Activity: Group response</vt:lpstr>
      <vt:lpstr>Activity: Group response</vt:lpstr>
      <vt:lpstr>Financial advocate myth busters</vt:lpstr>
      <vt:lpstr>Financial advocate myth busters</vt:lpstr>
      <vt:lpstr>Words of wisdom</vt:lpstr>
      <vt:lpstr>Activity: Worksheet</vt:lpstr>
      <vt:lpstr>Activity: Pair and share</vt:lpstr>
      <vt:lpstr>What if no one you know is right for this role?</vt:lpstr>
      <vt:lpstr>SECTION 3</vt:lpstr>
      <vt:lpstr>Inventory should include all your financial information</vt:lpstr>
      <vt:lpstr>Inventory should include all your financial information</vt:lpstr>
      <vt:lpstr>Your inventory should include… </vt:lpstr>
      <vt:lpstr>Inventory sample  </vt:lpstr>
      <vt:lpstr>Where should you keep your inventory? </vt:lpstr>
      <vt:lpstr>Where should you store your inventory? </vt:lpstr>
      <vt:lpstr>Words of wisdom</vt:lpstr>
      <vt:lpstr>SECTION 4</vt:lpstr>
      <vt:lpstr>Talking about money and future financial decision making can feel like the hardest step</vt:lpstr>
      <vt:lpstr>How do you begin?</vt:lpstr>
      <vt:lpstr>Activity: Worksheet</vt:lpstr>
      <vt:lpstr>The four “Ws”</vt:lpstr>
      <vt:lpstr>Conversation starters you might try</vt:lpstr>
      <vt:lpstr>Activity: Worksheet</vt:lpstr>
      <vt:lpstr>Activity: Group response</vt:lpstr>
      <vt:lpstr>Activity: Group response</vt:lpstr>
      <vt:lpstr>Activity: Group response</vt:lpstr>
      <vt:lpstr>Activity: Group response</vt:lpstr>
      <vt:lpstr>What do you hope to accomplish?</vt:lpstr>
      <vt:lpstr>It’s okay not to share everything during the first conversation</vt:lpstr>
      <vt:lpstr>Activity: Role play</vt:lpstr>
      <vt:lpstr>SECTION 5</vt:lpstr>
      <vt:lpstr>Why do I need to give my advocate legal authority?</vt:lpstr>
      <vt:lpstr>What’s a financial power of attorney (POA)?</vt:lpstr>
      <vt:lpstr>Activity:  TRUE OR FALSE</vt:lpstr>
      <vt:lpstr>PowerPoint Presentation</vt:lpstr>
      <vt:lpstr>Activity:  TRUE OR FALSE</vt:lpstr>
      <vt:lpstr>PowerPoint Presentation</vt:lpstr>
      <vt:lpstr>Activity:  TRUE OR FALSE</vt:lpstr>
      <vt:lpstr>PowerPoint Presentation</vt:lpstr>
      <vt:lpstr>Activity:  TRUE OR FALSE</vt:lpstr>
      <vt:lpstr>PowerPoint Presentation</vt:lpstr>
      <vt:lpstr>Activity:  TRUE OR FALSE</vt:lpstr>
      <vt:lpstr>PowerPoint Presentation</vt:lpstr>
      <vt:lpstr>Words of wisdom</vt:lpstr>
      <vt:lpstr>Trust, but verify!</vt:lpstr>
      <vt:lpstr>How can I get a POA?  Here are some options:</vt:lpstr>
      <vt:lpstr>PowerPoint Presentation</vt:lpstr>
      <vt:lpstr>Help your advocate help you!</vt:lpstr>
      <vt:lpstr>SECTION 6</vt:lpstr>
      <vt:lpstr>Advantages of a gradual transition</vt:lpstr>
      <vt:lpstr>What could a gradual transition look like? </vt:lpstr>
      <vt:lpstr>How will you know it’s time to transition financial responsibilities?  </vt:lpstr>
      <vt:lpstr>Activity: Group response</vt:lpstr>
      <vt:lpstr>PowerPoint Presentation</vt:lpstr>
      <vt:lpstr>Activity: Pair &amp; Share</vt:lpstr>
      <vt:lpstr>PowerPoint Presentation</vt:lpstr>
      <vt:lpstr>SECTION 7</vt:lpstr>
      <vt:lpstr>Where we’ve been/where we’re going</vt:lpstr>
      <vt:lpstr>Activity: Group review</vt:lpstr>
      <vt:lpstr>Reminders</vt:lpstr>
      <vt:lpstr>Happy planning!</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Marguerite I DeLiema</dc:creator>
  <cp:lastModifiedBy>Marguerite I DeLiema</cp:lastModifiedBy>
  <cp:revision>268</cp:revision>
  <cp:lastPrinted>2022-11-17T17:56:31Z</cp:lastPrinted>
  <dcterms:created xsi:type="dcterms:W3CDTF">2021-03-25T14:13:22Z</dcterms:created>
  <dcterms:modified xsi:type="dcterms:W3CDTF">2022-11-17T17:58:12Z</dcterms:modified>
</cp:coreProperties>
</file>