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D_DDDBFDC2.xml" ContentType="application/vnd.ms-powerpoint.comments+xml"/>
  <Override PartName="/ppt/comments/modernComment_131_4F03A7AA.xml" ContentType="application/vnd.ms-powerpoint.comments+xml"/>
  <Override PartName="/ppt/comments/modernComment_106_9E9A9FF8.xml" ContentType="application/vnd.ms-powerpoint.comments+xml"/>
  <Override PartName="/ppt/comments/modernComment_142_9546119D.xml" ContentType="application/vnd.ms-powerpoint.comments+xml"/>
  <Override PartName="/ppt/comments/modernComment_143_BCFCBD36.xml" ContentType="application/vnd.ms-powerpoint.comments+xml"/>
  <Override PartName="/ppt/comments/modernComment_144_CD5F93A0.xml" ContentType="application/vnd.ms-powerpoint.comments+xml"/>
  <Override PartName="/ppt/comments/modernComment_18F_9DD65F5C.xml" ContentType="application/vnd.ms-powerpoint.comments+xml"/>
  <Override PartName="/ppt/comments/modernComment_147_D55098F.xml" ContentType="application/vnd.ms-powerpoint.comments+xml"/>
  <Override PartName="/ppt/comments/modernComment_14B_DD57671F.xml" ContentType="application/vnd.ms-powerpoint.comments+xml"/>
  <Override PartName="/ppt/comments/modernComment_17D_FEADAC58.xml" ContentType="application/vnd.ms-powerpoint.comments+xml"/>
  <Override PartName="/ppt/comments/modernComment_180_1DEFD9C1.xml" ContentType="application/vnd.ms-powerpoint.comments+xml"/>
  <Override PartName="/ppt/comments/modernComment_170_9A19FE65.xml" ContentType="application/vnd.ms-powerpoint.comments+xml"/>
  <Override PartName="/ppt/comments/modernComment_179_E66441F0.xml" ContentType="application/vnd.ms-powerpoint.comments+xml"/>
  <Override PartName="/ppt/comments/modernComment_18C_7E4D491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07" r:id="rId2"/>
    <p:sldId id="308" r:id="rId3"/>
    <p:sldId id="317" r:id="rId4"/>
    <p:sldId id="412" r:id="rId5"/>
    <p:sldId id="318" r:id="rId6"/>
    <p:sldId id="363" r:id="rId7"/>
    <p:sldId id="413" r:id="rId8"/>
    <p:sldId id="319" r:id="rId9"/>
    <p:sldId id="305" r:id="rId10"/>
    <p:sldId id="262" r:id="rId11"/>
    <p:sldId id="309" r:id="rId12"/>
    <p:sldId id="322" r:id="rId13"/>
    <p:sldId id="323" r:id="rId14"/>
    <p:sldId id="324" r:id="rId15"/>
    <p:sldId id="400" r:id="rId16"/>
    <p:sldId id="399" r:id="rId17"/>
    <p:sldId id="401" r:id="rId18"/>
    <p:sldId id="327" r:id="rId19"/>
    <p:sldId id="330" r:id="rId20"/>
    <p:sldId id="331" r:id="rId21"/>
    <p:sldId id="422" r:id="rId22"/>
    <p:sldId id="423" r:id="rId23"/>
    <p:sldId id="364" r:id="rId24"/>
    <p:sldId id="381" r:id="rId25"/>
    <p:sldId id="384" r:id="rId26"/>
    <p:sldId id="389" r:id="rId27"/>
    <p:sldId id="366" r:id="rId28"/>
    <p:sldId id="367" r:id="rId29"/>
    <p:sldId id="368" r:id="rId30"/>
    <p:sldId id="377" r:id="rId31"/>
    <p:sldId id="420" r:id="rId32"/>
    <p:sldId id="425" r:id="rId33"/>
    <p:sldId id="426" r:id="rId34"/>
    <p:sldId id="362" r:id="rId35"/>
    <p:sldId id="394" r:id="rId36"/>
    <p:sldId id="396" r:id="rId37"/>
    <p:sldId id="397"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D74A14-5519-0964-C13C-37DDF083AD12}" name="Steve Vernon" initials="SV" userId="b94937a922166f5e" providerId="Windows Live"/>
  <p188:author id="{AB78D196-E353-756C-06CF-64A95CF3FB21}" name="Naomi Karp" initials="NK" userId="e5a69aa3cea16e5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uerite I DeLiema" initials="MID" lastIdx="4" clrIdx="0">
    <p:extLst>
      <p:ext uri="{19B8F6BF-5375-455C-9EA6-DF929625EA0E}">
        <p15:presenceInfo xmlns:p15="http://schemas.microsoft.com/office/powerpoint/2012/main" userId="S-1-5-21-1317685450-932939914-1801392649-97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BE1"/>
    <a:srgbClr val="FF6B12"/>
    <a:srgbClr val="1F5FAC"/>
    <a:srgbClr val="00943A"/>
    <a:srgbClr val="0D9748"/>
    <a:srgbClr val="15A6D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65698" autoAdjust="0"/>
  </p:normalViewPr>
  <p:slideViewPr>
    <p:cSldViewPr snapToGrid="0">
      <p:cViewPr varScale="1">
        <p:scale>
          <a:sx n="69" d="100"/>
          <a:sy n="69" d="100"/>
        </p:scale>
        <p:origin x="18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s>
</file>

<file path=ppt/comments/modernComment_106_9E9A9FF8.xml><?xml version="1.0" encoding="utf-8"?>
<p188:cmLst xmlns:a="http://schemas.openxmlformats.org/drawingml/2006/main" xmlns:r="http://schemas.openxmlformats.org/officeDocument/2006/relationships" xmlns:p188="http://schemas.microsoft.com/office/powerpoint/2018/8/main">
  <p188:cm id="{BFA2FE47-D599-5A41-8B62-B4C41E87DD76}" authorId="{AB78D196-E353-756C-06CF-64A95CF3FB21}" created="2022-09-27T15:11:55.366">
    <pc:sldMkLst xmlns:pc="http://schemas.microsoft.com/office/powerpoint/2013/main/command">
      <pc:docMk/>
      <pc:sldMk cId="2660933624" sldId="262"/>
    </pc:sldMkLst>
    <p188:txBody>
      <a:bodyPr/>
      <a:lstStyle/>
      <a:p>
        <a:r>
          <a:rPr lang="en-US"/>
          <a:t>We may want to have one slide on each of the six steps, even the ones where we’re not adding any detail.  That may make this flow better and align better with the TAR.  For example, for “Get finances in order” we just say something like “Before inviting someone to be your financial advocate, get your finances and paperwork in order.  The TAR has tools to help you with this step.”</a:t>
        </a:r>
      </a:p>
    </p188:txBody>
  </p188:cm>
</p188:cmLst>
</file>

<file path=ppt/comments/modernComment_131_4F03A7AA.xml><?xml version="1.0" encoding="utf-8"?>
<p188:cmLst xmlns:a="http://schemas.openxmlformats.org/drawingml/2006/main" xmlns:r="http://schemas.openxmlformats.org/officeDocument/2006/relationships" xmlns:p188="http://schemas.microsoft.com/office/powerpoint/2018/8/main">
  <p188:cm id="{B3D6E534-6619-514B-AF2A-75EB1F3A1BC7}" authorId="{6FD74A14-5519-0964-C13C-37DDF083AD12}" created="2022-06-22T03:56:42.619">
    <pc:sldMkLst xmlns:pc="http://schemas.microsoft.com/office/powerpoint/2013/main/command">
      <pc:docMk/>
      <pc:sldMk cId="1325639594" sldId="305"/>
    </pc:sldMkLst>
    <p188:txBody>
      <a:bodyPr/>
      <a:lstStyle/>
      <a:p>
        <a:r>
          <a:rPr lang="en-US"/>
          <a:t>In item 4, I changed the word “change” to “chance”</a:t>
        </a:r>
      </a:p>
    </p188:txBody>
  </p188:cm>
</p188:cmLst>
</file>

<file path=ppt/comments/modernComment_13D_DDDBFDC2.xml><?xml version="1.0" encoding="utf-8"?>
<p188:cmLst xmlns:a="http://schemas.openxmlformats.org/drawingml/2006/main" xmlns:r="http://schemas.openxmlformats.org/officeDocument/2006/relationships" xmlns:p188="http://schemas.microsoft.com/office/powerpoint/2018/8/main">
  <p188:cm id="{F00DCAD4-C9B3-E94B-ABC2-5194D6FE3E05}" authorId="{AB78D196-E353-756C-06CF-64A95CF3FB21}" created="2022-09-27T14:45:18.265">
    <pc:sldMkLst xmlns:pc="http://schemas.microsoft.com/office/powerpoint/2013/main/command">
      <pc:docMk/>
      <pc:sldMk cId="3722182082" sldId="317"/>
    </pc:sldMkLst>
    <p188:txBody>
      <a:bodyPr/>
      <a:lstStyle/>
      <a:p>
        <a:r>
          <a:rPr lang="en-US"/>
          <a:t>I think we need a slide after this one about the Thinking Ahead Roadmap - what it is and how people can use it on their own, and the link.  Then we say that today’s talk is an introduction to the Roadmap and will help launch people into the process that they can do on their own.  This will give them more context for the mini course and they will feel more supported (hopefully).</a:t>
        </a:r>
      </a:p>
    </p188:txBody>
  </p188:cm>
</p188:cmLst>
</file>

<file path=ppt/comments/modernComment_142_9546119D.xml><?xml version="1.0" encoding="utf-8"?>
<p188:cmLst xmlns:a="http://schemas.openxmlformats.org/drawingml/2006/main" xmlns:r="http://schemas.openxmlformats.org/officeDocument/2006/relationships" xmlns:p188="http://schemas.microsoft.com/office/powerpoint/2018/8/main">
  <p188:cm id="{333B1E93-77D2-9B4F-BE84-68A078FEA63F}" authorId="{6FD74A14-5519-0964-C13C-37DDF083AD12}" created="2022-06-22T03:57:34.792">
    <pc:sldMkLst xmlns:pc="http://schemas.microsoft.com/office/powerpoint/2013/main/command">
      <pc:docMk/>
      <pc:sldMk cId="2504397213" sldId="322"/>
    </pc:sldMkLst>
    <p188:txBody>
      <a:bodyPr/>
      <a:lstStyle/>
      <a:p>
        <a:r>
          <a:rPr lang="en-US"/>
          <a:t>I reduced the font size in the text from 36 to 28. It looked weird that the font size of the text was larger than the heading.</a:t>
        </a:r>
      </a:p>
    </p188:txBody>
  </p188:cm>
</p188:cmLst>
</file>

<file path=ppt/comments/modernComment_143_BCFCBD36.xml><?xml version="1.0" encoding="utf-8"?>
<p188:cmLst xmlns:a="http://schemas.openxmlformats.org/drawingml/2006/main" xmlns:r="http://schemas.openxmlformats.org/officeDocument/2006/relationships" xmlns:p188="http://schemas.microsoft.com/office/powerpoint/2018/8/main">
  <p188:cm id="{748EB44B-2E8C-1A47-9DFE-B2C92DBD6E4E}" authorId="{AB78D196-E353-756C-06CF-64A95CF3FB21}" created="2022-09-27T14:50:19.552">
    <pc:sldMkLst xmlns:pc="http://schemas.microsoft.com/office/powerpoint/2013/main/command">
      <pc:docMk/>
      <pc:sldMk cId="3170680118" sldId="323"/>
    </pc:sldMkLst>
    <p188:txBody>
      <a:bodyPr/>
      <a:lstStyle/>
      <a:p>
        <a:r>
          <a:rPr lang="en-US"/>
          <a:t>I don’t think we’ll have time for so much audience participation, so I would delete the brainstorming here</a:t>
        </a:r>
      </a:p>
    </p188:txBody>
  </p188:cm>
</p188:cmLst>
</file>

<file path=ppt/comments/modernComment_144_CD5F93A0.xml><?xml version="1.0" encoding="utf-8"?>
<p188:cmLst xmlns:a="http://schemas.openxmlformats.org/drawingml/2006/main" xmlns:r="http://schemas.openxmlformats.org/officeDocument/2006/relationships" xmlns:p188="http://schemas.microsoft.com/office/powerpoint/2018/8/main">
  <p188:cm id="{38AAFCC0-DB58-AC4D-8775-926B65614D2B}" authorId="{6FD74A14-5519-0964-C13C-37DDF083AD12}" created="2022-06-22T03:59:23.326">
    <pc:sldMkLst xmlns:pc="http://schemas.microsoft.com/office/powerpoint/2013/main/command">
      <pc:docMk/>
      <pc:sldMk cId="3445592992" sldId="324"/>
    </pc:sldMkLst>
    <p188:txBody>
      <a:bodyPr/>
      <a:lstStyle/>
      <a:p>
        <a:r>
          <a:rPr lang="en-US"/>
          <a:t>I reduced the font size in the text from 36 to 32. It looked weird that the font size of the text was larger than the heading.</a:t>
        </a:r>
      </a:p>
    </p188:txBody>
  </p188:cm>
</p188:cmLst>
</file>

<file path=ppt/comments/modernComment_147_D55098F.xml><?xml version="1.0" encoding="utf-8"?>
<p188:cmLst xmlns:a="http://schemas.openxmlformats.org/drawingml/2006/main" xmlns:r="http://schemas.openxmlformats.org/officeDocument/2006/relationships" xmlns:p188="http://schemas.microsoft.com/office/powerpoint/2018/8/main">
  <p188:cm id="{31A61DFE-5F62-6141-B8E7-6E5A31FDB80B}" authorId="{AB78D196-E353-756C-06CF-64A95CF3FB21}" created="2022-09-27T14:52:49.411">
    <pc:sldMkLst xmlns:pc="http://schemas.microsoft.com/office/powerpoint/2013/main/command">
      <pc:docMk/>
      <pc:sldMk cId="223676815" sldId="327"/>
    </pc:sldMkLst>
    <p188:txBody>
      <a:bodyPr/>
      <a:lstStyle/>
      <a:p>
        <a:r>
          <a:rPr lang="en-US"/>
          <a:t>Delete first sentence of "reality.”  Break up the next sentence into two.
Also we might want to mention that even a spouse needs legal authority to manage your money/property if it’s not jointly owned</a:t>
        </a:r>
      </a:p>
    </p188:txBody>
  </p188:cm>
</p188:cmLst>
</file>

<file path=ppt/comments/modernComment_14B_DD57671F.xml><?xml version="1.0" encoding="utf-8"?>
<p188:cmLst xmlns:a="http://schemas.openxmlformats.org/drawingml/2006/main" xmlns:r="http://schemas.openxmlformats.org/officeDocument/2006/relationships" xmlns:p188="http://schemas.microsoft.com/office/powerpoint/2018/8/main">
  <p188:cm id="{9E83D9A4-2BEA-5F41-BFC7-512E798C2140}" authorId="{AB78D196-E353-756C-06CF-64A95CF3FB21}" created="2022-09-27T14:56:50.631">
    <pc:sldMkLst xmlns:pc="http://schemas.microsoft.com/office/powerpoint/2013/main/command">
      <pc:docMk/>
      <pc:sldMk cId="3713492767" sldId="331"/>
    </pc:sldMkLst>
    <p188:txBody>
      <a:bodyPr/>
      <a:lstStyle/>
      <a:p>
        <a:r>
          <a:rPr lang="en-US"/>
          <a:t>We could consider simplifying this slide to just say something like:  
Aging solo?
The Thinking Ahead Roadmap has suggestions on who can be your financial advocate.</a:t>
        </a:r>
      </a:p>
    </p188:txBody>
  </p188:cm>
</p188:cmLst>
</file>

<file path=ppt/comments/modernComment_170_9A19FE65.xml><?xml version="1.0" encoding="utf-8"?>
<p188:cmLst xmlns:a="http://schemas.openxmlformats.org/drawingml/2006/main" xmlns:r="http://schemas.openxmlformats.org/officeDocument/2006/relationships" xmlns:p188="http://schemas.microsoft.com/office/powerpoint/2018/8/main">
  <p188:cm id="{376EE387-9867-7940-8327-A9664A021B93}" authorId="{AB78D196-E353-756C-06CF-64A95CF3FB21}" created="2022-06-22T19:44:40.226">
    <pc:sldMkLst xmlns:pc="http://schemas.microsoft.com/office/powerpoint/2013/main/command">
      <pc:docMk/>
      <pc:sldMk cId="2585394789" sldId="368"/>
    </pc:sldMkLst>
    <p188:txBody>
      <a:bodyPr/>
      <a:lstStyle/>
      <a:p>
        <a:r>
          <a:rPr lang="en-US"/>
          <a:t>On some slides we have bullets and on others we don’t.  We need to decide which way to go so that we are consistent.</a:t>
        </a:r>
      </a:p>
    </p188:txBody>
  </p188:cm>
</p188:cmLst>
</file>

<file path=ppt/comments/modernComment_179_E66441F0.xml><?xml version="1.0" encoding="utf-8"?>
<p188:cmLst xmlns:a="http://schemas.openxmlformats.org/drawingml/2006/main" xmlns:r="http://schemas.openxmlformats.org/officeDocument/2006/relationships" xmlns:p188="http://schemas.microsoft.com/office/powerpoint/2018/8/main">
  <p188:cm id="{51F08E5C-E0E0-C542-A505-9586156A1DF0}" authorId="{AB78D196-E353-756C-06CF-64A95CF3FB21}" created="2022-09-27T15:06:45.144">
    <pc:sldMkLst xmlns:pc="http://schemas.microsoft.com/office/powerpoint/2013/main/command">
      <pc:docMk/>
      <pc:sldMk cId="3865330160" sldId="377"/>
    </pc:sldMkLst>
    <p188:txBody>
      <a:bodyPr/>
      <a:lstStyle/>
      <a:p>
        <a:r>
          <a:rPr lang="en-US"/>
          <a:t>We could delete this and just leave in the next slide</a:t>
        </a:r>
      </a:p>
    </p188:txBody>
  </p188:cm>
</p188:cmLst>
</file>

<file path=ppt/comments/modernComment_17D_FEADAC58.xml><?xml version="1.0" encoding="utf-8"?>
<p188:cmLst xmlns:a="http://schemas.openxmlformats.org/drawingml/2006/main" xmlns:r="http://schemas.openxmlformats.org/officeDocument/2006/relationships" xmlns:p188="http://schemas.microsoft.com/office/powerpoint/2018/8/main">
  <p188:cm id="{6C9E9D9B-699C-9147-9DA8-1F5133ECCCF8}" authorId="{AB78D196-E353-756C-06CF-64A95CF3FB21}" created="2022-06-22T18:52:37.929">
    <pc:sldMkLst xmlns:pc="http://schemas.microsoft.com/office/powerpoint/2013/main/command">
      <pc:docMk/>
      <pc:sldMk cId="4272794712" sldId="381"/>
    </pc:sldMkLst>
    <p188:txBody>
      <a:bodyPr/>
      <a:lstStyle/>
      <a:p>
        <a:r>
          <a:rPr lang="en-US"/>
          <a:t>Previously we used this icon for “pair and share” activities.  I would use a different illustration here, e.g. very simplified facial profiles of two people facing one another, one with mouth open (ie simple depiction of two people chatting)</a:t>
        </a:r>
      </a:p>
    </p188:txBody>
  </p188:cm>
</p188:cmLst>
</file>

<file path=ppt/comments/modernComment_180_1DEFD9C1.xml><?xml version="1.0" encoding="utf-8"?>
<p188:cmLst xmlns:a="http://schemas.openxmlformats.org/drawingml/2006/main" xmlns:r="http://schemas.openxmlformats.org/officeDocument/2006/relationships" xmlns:p188="http://schemas.microsoft.com/office/powerpoint/2018/8/main">
  <p188:cm id="{42DC3CC6-565F-9D4F-9684-9C568927FB83}" authorId="{AB78D196-E353-756C-06CF-64A95CF3FB21}" created="2022-09-27T15:01:09.574">
    <pc:sldMkLst xmlns:pc="http://schemas.microsoft.com/office/powerpoint/2013/main/command">
      <pc:docMk/>
      <pc:sldMk cId="502258113" sldId="384"/>
    </pc:sldMkLst>
    <p188:txBody>
      <a:bodyPr/>
      <a:lstStyle/>
      <a:p>
        <a:r>
          <a:rPr lang="en-US"/>
          <a:t>This is a crucial one to include.  Gives people very concrete suggestions.</a:t>
        </a:r>
      </a:p>
    </p188:txBody>
  </p188:cm>
</p188:cmLst>
</file>

<file path=ppt/comments/modernComment_18C_7E4D4916.xml><?xml version="1.0" encoding="utf-8"?>
<p188:cmLst xmlns:a="http://schemas.openxmlformats.org/drawingml/2006/main" xmlns:r="http://schemas.openxmlformats.org/officeDocument/2006/relationships" xmlns:p188="http://schemas.microsoft.com/office/powerpoint/2018/8/main">
  <p188:cm id="{FF7E0DA4-8791-674E-BF99-664BA7219250}" authorId="{AB78D196-E353-756C-06CF-64A95CF3FB21}" created="2022-09-27T15:08:26.723">
    <pc:sldMkLst xmlns:pc="http://schemas.microsoft.com/office/powerpoint/2013/main/command">
      <pc:docMk/>
      <pc:sldMk cId="2118994198" sldId="396"/>
    </pc:sldMkLst>
    <p188:txBody>
      <a:bodyPr/>
      <a:lstStyle/>
      <a:p>
        <a:r>
          <a:rPr lang="en-US"/>
          <a:t>Change heading to “Using the Thinking Ahead Roadmap”</a:t>
        </a:r>
      </a:p>
    </p188:txBody>
  </p188:cm>
</p188:cmLst>
</file>

<file path=ppt/comments/modernComment_18F_9DD65F5C.xml><?xml version="1.0" encoding="utf-8"?>
<p188:cmLst xmlns:a="http://schemas.openxmlformats.org/drawingml/2006/main" xmlns:r="http://schemas.openxmlformats.org/officeDocument/2006/relationships" xmlns:p188="http://schemas.microsoft.com/office/powerpoint/2018/8/main">
  <p188:cm id="{CEF6135F-2310-624E-A6B4-D05FFD74B77D}" authorId="{6FD74A14-5519-0964-C13C-37DDF083AD12}" created="2022-06-22T04:01:10.408">
    <ac:deMkLst xmlns:ac="http://schemas.microsoft.com/office/drawing/2013/main/command">
      <pc:docMk xmlns:pc="http://schemas.microsoft.com/office/powerpoint/2013/main/command"/>
      <pc:sldMk xmlns:pc="http://schemas.microsoft.com/office/powerpoint/2013/main/command" cId="2648072028" sldId="399"/>
      <ac:spMk id="7" creationId="{00000000-0000-0000-0000-000000000000}"/>
    </ac:deMkLst>
    <p188:txBody>
      <a:bodyPr/>
      <a:lstStyle/>
      <a:p>
        <a:r>
          <a:rPr lang="en-US"/>
          <a:t>I reduced the font size in the text from 36 to 32. It looked weird that the font size of the text was larger than the heading.</a:t>
        </a:r>
      </a:p>
    </p188:txBody>
  </p188:cm>
  <p188:cm id="{25B68A2A-628A-354A-9787-264F1DE412B4}" authorId="{AB78D196-E353-756C-06CF-64A95CF3FB21}" created="2022-06-22T18:42:10.561">
    <pc:sldMkLst xmlns:pc="http://schemas.microsoft.com/office/powerpoint/2013/main/command">
      <pc:docMk/>
      <pc:sldMk cId="2648072028" sldId="399"/>
    </pc:sldMkLst>
    <p188:txBody>
      <a:bodyPr/>
      <a:lstStyle/>
      <a:p>
        <a:r>
          <a:rPr lang="en-US"/>
          <a:t>The orange color on this slide looks jarring and incongruous to me.  I think the orange on the following slide is good, but it looks weird here.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FEDC156-0E60-4955-AF94-0A9BF5AE61F1}" type="datetimeFigureOut">
              <a:rPr lang="en-US" smtClean="0"/>
              <a:t>11/17/2022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9D037A1-0DD3-449A-92F7-637CF8595E4A}" type="slidenum">
              <a:rPr lang="en-US" smtClean="0"/>
              <a:t>‹#›</a:t>
            </a:fld>
            <a:endParaRPr lang="en-US"/>
          </a:p>
        </p:txBody>
      </p:sp>
    </p:spTree>
    <p:extLst>
      <p:ext uri="{BB962C8B-B14F-4D97-AF65-F5344CB8AC3E}">
        <p14:creationId xmlns:p14="http://schemas.microsoft.com/office/powerpoint/2010/main" val="1835760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DE04701-B7E2-4BE5-B7DF-7A0F1B80C075}" type="datetimeFigureOut">
              <a:rPr lang="en-US" smtClean="0"/>
              <a:t>11/17/2022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E4E1D6D-5E13-4C6C-B001-AD286BAF5A78}" type="slidenum">
              <a:rPr lang="en-US" smtClean="0"/>
              <a:t>‹#›</a:t>
            </a:fld>
            <a:endParaRPr lang="en-US" dirty="0"/>
          </a:p>
        </p:txBody>
      </p:sp>
    </p:spTree>
    <p:extLst>
      <p:ext uri="{BB962C8B-B14F-4D97-AF65-F5344CB8AC3E}">
        <p14:creationId xmlns:p14="http://schemas.microsoft.com/office/powerpoint/2010/main" val="391994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a:buFont typeface="+mj-lt"/>
              <a:buAutoNum type="arabicPeriod"/>
              <a:defRPr/>
            </a:pPr>
            <a:r>
              <a:rPr lang="en-US" dirty="0"/>
              <a:t>Welcom</a:t>
            </a:r>
            <a:r>
              <a:rPr lang="en-US" baseline="0" dirty="0"/>
              <a:t>e participants to the </a:t>
            </a:r>
            <a:r>
              <a:rPr lang="en-US" baseline="0" dirty="0" smtClean="0"/>
              <a:t>workshop</a:t>
            </a:r>
          </a:p>
          <a:p>
            <a:pPr defTabSz="966612">
              <a:defRPr/>
            </a:pPr>
            <a:endParaRPr lang="en-US" baseline="0" dirty="0"/>
          </a:p>
          <a:p>
            <a:pPr marL="241653" indent="-241653" defTabSz="966612">
              <a:buFont typeface="+mj-lt"/>
              <a:buAutoNum type="arabicPeriod" startAt="2"/>
              <a:defRPr/>
            </a:pPr>
            <a:r>
              <a:rPr lang="en-US" baseline="0" dirty="0" smtClean="0"/>
              <a:t>Presenter </a:t>
            </a:r>
            <a:r>
              <a:rPr lang="en-US" baseline="0" dirty="0"/>
              <a:t>self-introduction </a:t>
            </a:r>
            <a:endParaRPr lang="en-US" baseline="0" dirty="0" smtClean="0"/>
          </a:p>
          <a:p>
            <a:pPr marL="241653" indent="-241653" defTabSz="966612">
              <a:buFont typeface="+mj-lt"/>
              <a:buAutoNum type="arabicPeriod" startAt="2"/>
              <a:defRPr/>
            </a:pPr>
            <a:endParaRPr lang="en-US" baseline="0" dirty="0" smtClean="0"/>
          </a:p>
          <a:p>
            <a:pPr defTabSz="966612">
              <a:defRPr/>
            </a:pPr>
            <a:r>
              <a:rPr lang="en-US" baseline="0" dirty="0" smtClean="0"/>
              <a:t>[Add a new slide with </a:t>
            </a:r>
            <a:r>
              <a:rPr lang="en-US" baseline="0" dirty="0"/>
              <a:t>presenter’s </a:t>
            </a:r>
            <a:r>
              <a:rPr lang="en-US" baseline="0" dirty="0" smtClean="0"/>
              <a:t>information/bio]</a:t>
            </a:r>
            <a:endParaRPr lang="en-US" dirty="0"/>
          </a:p>
          <a:p>
            <a:pPr marL="241653" indent="-241653" defTabSz="966612">
              <a:buFont typeface="+mj-lt"/>
              <a:buAutoNum type="arabicPeriod"/>
              <a:defRPr/>
            </a:pP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a:t>
            </a:fld>
            <a:endParaRPr lang="en-US" dirty="0"/>
          </a:p>
        </p:txBody>
      </p:sp>
    </p:spTree>
    <p:extLst>
      <p:ext uri="{BB962C8B-B14F-4D97-AF65-F5344CB8AC3E}">
        <p14:creationId xmlns:p14="http://schemas.microsoft.com/office/powerpoint/2010/main" val="2701335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advance</a:t>
            </a:r>
            <a:r>
              <a:rPr lang="en-US" baseline="0" dirty="0"/>
              <a:t> financial planning entail?  The Thinking Ahead Roadmap researchers interviewed financial, legal, and healthcare professionals, and 150 older adults. Through the research they identified these six steps.</a:t>
            </a:r>
          </a:p>
          <a:p>
            <a:r>
              <a:rPr lang="en-US" baseline="0" dirty="0"/>
              <a:t/>
            </a:r>
            <a:br>
              <a:rPr lang="en-US" baseline="0" dirty="0"/>
            </a:br>
            <a:r>
              <a:rPr lang="en-US" baseline="0" dirty="0"/>
              <a:t>We’ll go over some of these steps today, but more details can be found on the Thinking Ahead Roadmap website. By the end of this mini workshop, you should have an idea of who you would trust to help you manage your money in the future and how to talk to them about your financial needs.  You’ll also create a plan to complete your power of attorney documents so that your financial advocate is able to help when needed.</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10</a:t>
            </a:fld>
            <a:endParaRPr lang="en-US" dirty="0"/>
          </a:p>
        </p:txBody>
      </p:sp>
    </p:spTree>
    <p:extLst>
      <p:ext uri="{BB962C8B-B14F-4D97-AF65-F5344CB8AC3E}">
        <p14:creationId xmlns:p14="http://schemas.microsoft.com/office/powerpoint/2010/main" val="329986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a:t>
            </a:r>
            <a:r>
              <a:rPr lang="en-US" baseline="0" dirty="0"/>
              <a:t>we’ll talk about the roles and responsibilities of a financial advocate.  We’ll also work together to identify what qualities and traits are important for financial advocates to have, and what we should prioritize when picking our financial advocate.</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11</a:t>
            </a:fld>
            <a:endParaRPr lang="en-US" dirty="0"/>
          </a:p>
        </p:txBody>
      </p:sp>
    </p:spTree>
    <p:extLst>
      <p:ext uri="{BB962C8B-B14F-4D97-AF65-F5344CB8AC3E}">
        <p14:creationId xmlns:p14="http://schemas.microsoft.com/office/powerpoint/2010/main" val="121648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a:t>A “financial advocate” is a person or people you would </a:t>
            </a:r>
            <a:r>
              <a:rPr lang="en-US" dirty="0">
                <a:latin typeface="AvenirNextforSAS" panose="020B0503020202020204" pitchFamily="34" charset="0"/>
              </a:rPr>
              <a:t>trust to help you with money management tasks if you couldn’t handle these tasks on your own.</a:t>
            </a:r>
          </a:p>
          <a:p>
            <a:pPr defTabSz="966612">
              <a:defRPr/>
            </a:pPr>
            <a:endParaRPr lang="en-US" dirty="0">
              <a:latin typeface="AvenirNextforSAS" panose="020B0503020202020204" pitchFamily="34" charset="0"/>
            </a:endParaRPr>
          </a:p>
          <a:p>
            <a:pPr defTabSz="966612">
              <a:defRPr/>
            </a:pPr>
            <a:r>
              <a:rPr lang="en-US" baseline="0" dirty="0">
                <a:latin typeface="AvenirNextforSAS" panose="020B0503020202020204" pitchFamily="34" charset="0"/>
              </a:rPr>
              <a:t>We could also call this person a “financial caregiver.” Once you have legally named them as your financial advocate, you might call them </a:t>
            </a:r>
            <a:r>
              <a:rPr lang="en-US" baseline="0" dirty="0" smtClean="0">
                <a:latin typeface="AvenirNextforSAS" panose="020B0503020202020204" pitchFamily="34" charset="0"/>
              </a:rPr>
              <a:t>your </a:t>
            </a:r>
            <a:r>
              <a:rPr lang="en-US" baseline="0" dirty="0">
                <a:latin typeface="AvenirNextforSAS" panose="020B0503020202020204" pitchFamily="34" charset="0"/>
              </a:rPr>
              <a:t>“</a:t>
            </a:r>
            <a:r>
              <a:rPr lang="en-US" b="1" baseline="0" dirty="0">
                <a:latin typeface="AvenirNextforSAS" panose="020B0503020202020204" pitchFamily="34" charset="0"/>
              </a:rPr>
              <a:t>agent </a:t>
            </a:r>
            <a:r>
              <a:rPr lang="en-US" b="1" baseline="0" dirty="0" smtClean="0">
                <a:latin typeface="AvenirNextforSAS" panose="020B0503020202020204" pitchFamily="34" charset="0"/>
              </a:rPr>
              <a:t>under </a:t>
            </a:r>
            <a:r>
              <a:rPr lang="en-US" b="1" baseline="0" dirty="0">
                <a:latin typeface="AvenirNextforSAS" panose="020B0503020202020204" pitchFamily="34" charset="0"/>
              </a:rPr>
              <a:t>power of attorney</a:t>
            </a:r>
            <a:r>
              <a:rPr lang="en-US" baseline="0" dirty="0">
                <a:latin typeface="AvenirNextforSAS" panose="020B0503020202020204" pitchFamily="34" charset="0"/>
              </a:rPr>
              <a:t>”.</a:t>
            </a:r>
          </a:p>
          <a:p>
            <a:pPr defTabSz="966612">
              <a:defRPr/>
            </a:pPr>
            <a:endParaRPr lang="en-US" baseline="0" dirty="0">
              <a:latin typeface="AvenirNextforSAS" panose="020B0503020202020204" pitchFamily="34" charset="0"/>
            </a:endParaRPr>
          </a:p>
          <a:p>
            <a:pPr defTabSz="966612">
              <a:defRPr/>
            </a:pPr>
            <a:r>
              <a:rPr lang="en-US" baseline="0" dirty="0">
                <a:latin typeface="AvenirNextforSAS" panose="020B0503020202020204" pitchFamily="34" charset="0"/>
              </a:rPr>
              <a:t>As an </a:t>
            </a:r>
            <a:r>
              <a:rPr lang="en-US" b="1" baseline="0" dirty="0">
                <a:latin typeface="AvenirNextforSAS" panose="020B0503020202020204" pitchFamily="34" charset="0"/>
              </a:rPr>
              <a:t>agent under power of attorney</a:t>
            </a:r>
            <a:r>
              <a:rPr lang="en-US" baseline="0" dirty="0">
                <a:latin typeface="AvenirNextforSAS" panose="020B0503020202020204" pitchFamily="34" charset="0"/>
              </a:rPr>
              <a:t>, your financial advocate has a legal duty to act in your best interest. </a:t>
            </a:r>
            <a:r>
              <a:rPr lang="en-US" sz="1300" dirty="0"/>
              <a:t>They are not allowed to access and use your money or resources for themselves or in a way that doesn’t benefit you.</a:t>
            </a:r>
          </a:p>
          <a:p>
            <a:pPr defTabSz="966612">
              <a:defRPr/>
            </a:pPr>
            <a:endParaRPr lang="en-US" sz="1300" dirty="0"/>
          </a:p>
          <a:p>
            <a:pPr defTabSz="966612">
              <a:defRPr/>
            </a:pPr>
            <a:r>
              <a:rPr lang="en-US" sz="1300" dirty="0"/>
              <a:t>We’ll talk more about their duties later on in the workshop.</a:t>
            </a:r>
            <a:endParaRPr lang="en-US" dirty="0">
              <a:latin typeface="AvenirNextforSAS"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12</a:t>
            </a:fld>
            <a:endParaRPr lang="en-US" dirty="0"/>
          </a:p>
        </p:txBody>
      </p:sp>
    </p:spTree>
    <p:extLst>
      <p:ext uri="{BB962C8B-B14F-4D97-AF65-F5344CB8AC3E}">
        <p14:creationId xmlns:p14="http://schemas.microsoft.com/office/powerpoint/2010/main" val="177171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of things that a financial advocate might help with.  You can see that some of these tasks are relatively simple, and others can be complex and take more time</a:t>
            </a:r>
            <a:r>
              <a:rPr lang="en-US" baseline="0" dirty="0" smtClean="0"/>
              <a:t>.</a:t>
            </a:r>
          </a:p>
          <a:p>
            <a:r>
              <a:rPr lang="en-US" baseline="0" dirty="0" smtClean="0"/>
              <a:t>[Name 2 – 4 tasks from the list on the slide.]</a:t>
            </a:r>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13</a:t>
            </a:fld>
            <a:endParaRPr lang="en-US" dirty="0"/>
          </a:p>
        </p:txBody>
      </p:sp>
    </p:spTree>
    <p:extLst>
      <p:ext uri="{BB962C8B-B14F-4D97-AF65-F5344CB8AC3E}">
        <p14:creationId xmlns:p14="http://schemas.microsoft.com/office/powerpoint/2010/main" val="350800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group exercise</a:t>
            </a:r>
            <a:r>
              <a:rPr lang="en-US" baseline="0" dirty="0"/>
              <a:t>.  We all understand how important managing money is for our financial well-being.  Many money tasks are fairly complex and have a big impact on your future. </a:t>
            </a:r>
          </a:p>
          <a:p>
            <a:endParaRPr lang="en-US" baseline="0" dirty="0"/>
          </a:p>
          <a:p>
            <a:pPr defTabSz="966612">
              <a:defRPr/>
            </a:pPr>
            <a:r>
              <a:rPr lang="en-US" baseline="0" dirty="0"/>
              <a:t>I’d like us to brainstorm as a group. </a:t>
            </a:r>
            <a:r>
              <a:rPr lang="en-US" dirty="0">
                <a:latin typeface="AvenirNextforSAS" panose="020B0503020202020204" pitchFamily="34" charset="0"/>
              </a:rPr>
              <a:t>What should your financial advocate be like?  What characteristics and qualities are important</a:t>
            </a:r>
            <a:r>
              <a:rPr lang="en-US" baseline="0" dirty="0">
                <a:latin typeface="AvenirNextforSAS" panose="020B0503020202020204" pitchFamily="34" charset="0"/>
              </a:rPr>
              <a:t> for a </a:t>
            </a:r>
            <a:r>
              <a:rPr lang="en-US" dirty="0">
                <a:latin typeface="AvenirNextforSAS" panose="020B0503020202020204" pitchFamily="34" charset="0"/>
              </a:rPr>
              <a:t>financial advocate to have?</a:t>
            </a:r>
          </a:p>
          <a:p>
            <a:endParaRPr lang="en-US" dirty="0"/>
          </a:p>
          <a:p>
            <a:r>
              <a:rPr lang="en-US" dirty="0"/>
              <a:t>Feel </a:t>
            </a:r>
            <a:r>
              <a:rPr lang="en-US" dirty="0" smtClean="0"/>
              <a:t>free to </a:t>
            </a:r>
            <a:r>
              <a:rPr lang="en-US" dirty="0"/>
              <a:t>just shout</a:t>
            </a:r>
            <a:r>
              <a:rPr lang="en-US" baseline="0" dirty="0"/>
              <a:t> out your ideas.  If you would be more comfortable, you can also raise your hand and I will make sure to call on you.</a:t>
            </a:r>
          </a:p>
          <a:p>
            <a:endParaRPr lang="en-US" baseline="0" dirty="0"/>
          </a:p>
          <a:p>
            <a:r>
              <a:rPr lang="en-US" baseline="0" dirty="0" smtClean="0"/>
              <a:t>[Write </a:t>
            </a:r>
            <a:r>
              <a:rPr lang="en-US" baseline="0" dirty="0"/>
              <a:t>participants’ ideas on a whiteboard or discussion board as they are shared. </a:t>
            </a:r>
            <a:r>
              <a:rPr lang="en-US" baseline="0" dirty="0" smtClean="0"/>
              <a:t>Click to </a:t>
            </a:r>
            <a:r>
              <a:rPr lang="en-US" baseline="0" dirty="0"/>
              <a:t>reveal the qualities that the authors of the Thinking Ahead Roadmap identified in their research.]</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14</a:t>
            </a:fld>
            <a:endParaRPr lang="en-US" dirty="0"/>
          </a:p>
        </p:txBody>
      </p:sp>
    </p:spTree>
    <p:extLst>
      <p:ext uri="{BB962C8B-B14F-4D97-AF65-F5344CB8AC3E}">
        <p14:creationId xmlns:p14="http://schemas.microsoft.com/office/powerpoint/2010/main" val="742208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what the researchers identified as important qualities for financial advocates.  We identified many of these in our group brainstorm</a:t>
            </a:r>
            <a:r>
              <a:rPr lang="en-US" baseline="0" dirty="0" smtClean="0"/>
              <a:t>.</a:t>
            </a:r>
          </a:p>
          <a:p>
            <a:r>
              <a:rPr lang="en-US" baseline="0" dirty="0" smtClean="0"/>
              <a:t>[Talk about 2-3 qualities from this list.]</a:t>
            </a:r>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15</a:t>
            </a:fld>
            <a:endParaRPr lang="en-US" dirty="0"/>
          </a:p>
        </p:txBody>
      </p:sp>
    </p:spTree>
    <p:extLst>
      <p:ext uri="{BB962C8B-B14F-4D97-AF65-F5344CB8AC3E}">
        <p14:creationId xmlns:p14="http://schemas.microsoft.com/office/powerpoint/2010/main" val="258065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brainstorm what qualities or characteristics we should avoid in a financial advocate.  What qualities should warn us NOT to pick someone as an advocate?</a:t>
            </a:r>
          </a:p>
          <a:p>
            <a:endParaRPr lang="en-US" baseline="0" dirty="0"/>
          </a:p>
          <a:p>
            <a:r>
              <a:rPr lang="en-US" baseline="0" dirty="0" smtClean="0"/>
              <a:t>[Writes </a:t>
            </a:r>
            <a:r>
              <a:rPr lang="en-US" baseline="0" dirty="0"/>
              <a:t>participants’ ideas on a whiteboard or discussion board as they are shared. </a:t>
            </a:r>
            <a:r>
              <a:rPr lang="en-US" baseline="0" dirty="0" smtClean="0"/>
              <a:t>Click to </a:t>
            </a:r>
            <a:r>
              <a:rPr lang="en-US" baseline="0" dirty="0"/>
              <a:t>reveal the qualities that the authors of the Thinking Ahead Roadmap identified in their research.]</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16</a:t>
            </a:fld>
            <a:endParaRPr lang="en-US" dirty="0"/>
          </a:p>
        </p:txBody>
      </p:sp>
    </p:spTree>
    <p:extLst>
      <p:ext uri="{BB962C8B-B14F-4D97-AF65-F5344CB8AC3E}">
        <p14:creationId xmlns:p14="http://schemas.microsoft.com/office/powerpoint/2010/main" val="124769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Here </a:t>
            </a:r>
            <a:r>
              <a:rPr lang="en-US" baseline="0" dirty="0"/>
              <a:t>are what the researchers identified as qualities to avoid.  You shared many of these in our group brainstorm</a:t>
            </a:r>
            <a:r>
              <a:rPr lang="en-US" baseline="0" dirty="0" smtClean="0"/>
              <a:t>. </a:t>
            </a:r>
          </a:p>
          <a:p>
            <a:pPr defTabSz="966612">
              <a:defRPr/>
            </a:pPr>
            <a:r>
              <a:rPr lang="en-US" baseline="0" dirty="0" smtClean="0"/>
              <a:t>[Talk about 2-3 qualities from this list.]</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17</a:t>
            </a:fld>
            <a:endParaRPr lang="en-US" dirty="0"/>
          </a:p>
        </p:txBody>
      </p:sp>
    </p:spTree>
    <p:extLst>
      <p:ext uri="{BB962C8B-B14F-4D97-AF65-F5344CB8AC3E}">
        <p14:creationId xmlns:p14="http://schemas.microsoft.com/office/powerpoint/2010/main" val="210435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a common myth: </a:t>
            </a:r>
            <a:r>
              <a:rPr lang="en-US" dirty="0">
                <a:latin typeface="AvenirNextforSAS" panose="020B0503020202020204" pitchFamily="34" charset="0"/>
              </a:rPr>
              <a:t>“I don’t need a financial advocate because my spouse will manage our money if anything happens to me.” </a:t>
            </a:r>
            <a:endParaRPr lang="en-US" dirty="0" smtClean="0">
              <a:latin typeface="AvenirNextforSAS" panose="020B0503020202020204" pitchFamily="34" charset="0"/>
            </a:endParaRPr>
          </a:p>
          <a:p>
            <a:pPr defTabSz="966612">
              <a:defRPr/>
            </a:pPr>
            <a:endParaRPr lang="en-US" dirty="0" smtClean="0">
              <a:latin typeface="AvenirNextforSAS" panose="020B0503020202020204" pitchFamily="34" charset="0"/>
            </a:endParaRPr>
          </a:p>
          <a:p>
            <a:pPr defTabSz="966612">
              <a:defRPr/>
            </a:pPr>
            <a:r>
              <a:rPr lang="en-US" dirty="0" smtClean="0">
                <a:latin typeface="AvenirNextforSAS" panose="020B0503020202020204" pitchFamily="34" charset="0"/>
              </a:rPr>
              <a:t>[Click to reveal “Reality”.]</a:t>
            </a:r>
          </a:p>
          <a:p>
            <a:endParaRPr lang="en-US" dirty="0"/>
          </a:p>
          <a:p>
            <a:r>
              <a:rPr lang="en-US" dirty="0"/>
              <a:t>It’s fine to have your spouse</a:t>
            </a:r>
            <a:r>
              <a:rPr lang="en-US" baseline="0" dirty="0"/>
              <a:t> </a:t>
            </a:r>
            <a:r>
              <a:rPr lang="en-US" dirty="0"/>
              <a:t>be</a:t>
            </a:r>
            <a:r>
              <a:rPr lang="en-US" baseline="0" dirty="0"/>
              <a:t> your primary financial advocate. Your partner will likely have your best interest at heart and know your money and household finances better than anyone else.  However, you need to have another person as a back up, and so should they. Because the reality is that at some point, one of you will outlive the other.  The surviving spouse may need some help with money management in the future.  We can’t always depend on our spouse being around as we age. We don’t know what’s in store.</a:t>
            </a:r>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18</a:t>
            </a:fld>
            <a:endParaRPr lang="en-US" dirty="0"/>
          </a:p>
        </p:txBody>
      </p:sp>
    </p:spTree>
    <p:extLst>
      <p:ext uri="{BB962C8B-B14F-4D97-AF65-F5344CB8AC3E}">
        <p14:creationId xmlns:p14="http://schemas.microsoft.com/office/powerpoint/2010/main" val="1806422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do another “pair and share” activity</a:t>
            </a:r>
            <a:r>
              <a:rPr lang="en-US" baseline="0" dirty="0"/>
              <a:t>.  Turn to your partner and take turns sharing who you wish to have as your financial advocate and back-up financial advocate. What makes them right for the role</a:t>
            </a:r>
            <a:r>
              <a:rPr lang="en-US" baseline="0" dirty="0" smtClean="0"/>
              <a:t>?</a:t>
            </a:r>
          </a:p>
          <a:p>
            <a:endParaRPr lang="en-US" baseline="0" dirty="0" smtClean="0"/>
          </a:p>
          <a:p>
            <a:r>
              <a:rPr lang="en-US" baseline="0" dirty="0" smtClean="0"/>
              <a:t>Take two minutes each for this activity.  I will call you back to the group in four minutes.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19</a:t>
            </a:fld>
            <a:endParaRPr lang="en-US" dirty="0"/>
          </a:p>
        </p:txBody>
      </p:sp>
    </p:spTree>
    <p:extLst>
      <p:ext uri="{BB962C8B-B14F-4D97-AF65-F5344CB8AC3E}">
        <p14:creationId xmlns:p14="http://schemas.microsoft.com/office/powerpoint/2010/main" val="114346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a:t>
            </a:fld>
            <a:endParaRPr lang="en-US" dirty="0"/>
          </a:p>
        </p:txBody>
      </p:sp>
    </p:spTree>
    <p:extLst>
      <p:ext uri="{BB962C8B-B14F-4D97-AF65-F5344CB8AC3E}">
        <p14:creationId xmlns:p14="http://schemas.microsoft.com/office/powerpoint/2010/main" val="36545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 of you may still be undecided about who you would want to have as your financial advocate.  Maybe you are single and don’t have adult children, or maybe you do have kids but they are not great with money.  If that’s you, I want to share that there are millions of older Americans facing those same concerns. </a:t>
            </a:r>
          </a:p>
          <a:p>
            <a:endParaRPr lang="en-US" sz="1300" dirty="0"/>
          </a:p>
          <a:p>
            <a:r>
              <a:rPr lang="en-US" sz="1300" dirty="0"/>
              <a:t>The researchers who developed the Thinking Ahead Roadmap interviewed some of these “solo” agers.  Some of them selected a sibling and a personal attorney to be their primary and alternate financial advocates. Others asked a niece or nephew, and then there were others who asked their pastors or other religious community leaders to be their advocate.  Again, the most important qualities in a financial advocate are that they are trustworthy, available when you need them, and will put your needs and interests above their own.  It’s absolutely fine if the people you know with those qualities are not your family members.</a:t>
            </a:r>
          </a:p>
          <a:p>
            <a:endParaRPr lang="en-US" sz="1300" dirty="0"/>
          </a:p>
          <a:p>
            <a:r>
              <a:rPr lang="en-US" sz="1300" dirty="0"/>
              <a:t>If you are still undecided or can’t think of anyone who is right for the role, there are also professionals who will manage your daily finances for a fee.  Those professionals might have titles like trust officer, geriatric care manager, accountant, or daily money manager.</a:t>
            </a:r>
          </a:p>
          <a:p>
            <a:endParaRPr lang="en-US" sz="1300" dirty="0"/>
          </a:p>
          <a:p>
            <a:r>
              <a:rPr lang="en-US" sz="1300" dirty="0"/>
              <a:t>Make sure to look into their fee arrangements and what they can do for you.</a:t>
            </a:r>
          </a:p>
        </p:txBody>
      </p:sp>
      <p:sp>
        <p:nvSpPr>
          <p:cNvPr id="4" name="Slide Number Placeholder 3"/>
          <p:cNvSpPr>
            <a:spLocks noGrp="1"/>
          </p:cNvSpPr>
          <p:nvPr>
            <p:ph type="sldNum" sz="quarter" idx="10"/>
          </p:nvPr>
        </p:nvSpPr>
        <p:spPr/>
        <p:txBody>
          <a:bodyPr/>
          <a:lstStyle/>
          <a:p>
            <a:fld id="{EE4E1D6D-5E13-4C6C-B001-AD286BAF5A78}" type="slidenum">
              <a:rPr lang="en-US" smtClean="0"/>
              <a:t>20</a:t>
            </a:fld>
            <a:endParaRPr lang="en-US" dirty="0"/>
          </a:p>
        </p:txBody>
      </p:sp>
    </p:spTree>
    <p:extLst>
      <p:ext uri="{BB962C8B-B14F-4D97-AF65-F5344CB8AC3E}">
        <p14:creationId xmlns:p14="http://schemas.microsoft.com/office/powerpoint/2010/main" val="1951419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The next step is to tell your financial advocate what they need to know about your financial life. This inventory will enable them to step in to help manage your finances, and not let things fall through the cracks.</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21</a:t>
            </a:fld>
            <a:endParaRPr lang="en-US" dirty="0"/>
          </a:p>
        </p:txBody>
      </p:sp>
    </p:spTree>
    <p:extLst>
      <p:ext uri="{BB962C8B-B14F-4D97-AF65-F5344CB8AC3E}">
        <p14:creationId xmlns:p14="http://schemas.microsoft.com/office/powerpoint/2010/main" val="2805247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t>
            </a:r>
            <a:r>
              <a:rPr lang="en-US" baseline="0" dirty="0"/>
              <a:t>you create your financial inventory, here is the information it needs to have. </a:t>
            </a:r>
            <a:endParaRPr lang="en-US" baseline="0" dirty="0" smtClean="0"/>
          </a:p>
          <a:p>
            <a:endParaRPr lang="en-US" baseline="0" dirty="0" smtClean="0"/>
          </a:p>
          <a:p>
            <a:r>
              <a:rPr lang="en-US" baseline="0" dirty="0" smtClean="0"/>
              <a:t>[</a:t>
            </a:r>
            <a:r>
              <a:rPr lang="en-US" baseline="0" dirty="0"/>
              <a:t>Read </a:t>
            </a:r>
            <a:r>
              <a:rPr lang="en-US" baseline="0" dirty="0" smtClean="0"/>
              <a:t>bullet points.]</a:t>
            </a:r>
            <a:endParaRPr lang="en-US" baseline="0" dirty="0"/>
          </a:p>
          <a:p>
            <a:endParaRPr lang="en-US" baseline="0" dirty="0"/>
          </a:p>
          <a:p>
            <a:pPr defTabSz="966612">
              <a:defRPr/>
            </a:pPr>
            <a:r>
              <a:rPr lang="en-US" baseline="0" dirty="0"/>
              <a:t>There is a free fillable </a:t>
            </a:r>
            <a:r>
              <a:rPr lang="en-US" dirty="0"/>
              <a:t>inventory </a:t>
            </a:r>
            <a:r>
              <a:rPr lang="en-US" dirty="0" smtClean="0"/>
              <a:t>spreadsheet </a:t>
            </a:r>
            <a:r>
              <a:rPr lang="en-US" dirty="0"/>
              <a:t>available to download on the website of the Thinking Ahead Roadmap. </a:t>
            </a:r>
            <a:endParaRPr lang="en-US" dirty="0" smtClean="0"/>
          </a:p>
          <a:p>
            <a:pPr defTabSz="966612">
              <a:defRPr/>
            </a:pPr>
            <a:endParaRPr lang="en-US" dirty="0" smtClean="0"/>
          </a:p>
          <a:p>
            <a:pPr defTabSz="966612">
              <a:defRPr/>
            </a:pPr>
            <a:r>
              <a:rPr lang="en-US" dirty="0" smtClean="0"/>
              <a:t>Make</a:t>
            </a:r>
            <a:r>
              <a:rPr lang="en-US" baseline="0" dirty="0" smtClean="0"/>
              <a:t> sure to store your inventory in a safe place! Either under lock and key or online with a secure password that is only accessible to you and your financial advocates.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22</a:t>
            </a:fld>
            <a:endParaRPr lang="en-US" dirty="0"/>
          </a:p>
        </p:txBody>
      </p:sp>
    </p:spTree>
    <p:extLst>
      <p:ext uri="{BB962C8B-B14F-4D97-AF65-F5344CB8AC3E}">
        <p14:creationId xmlns:p14="http://schemas.microsoft.com/office/powerpoint/2010/main" val="2330134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23</a:t>
            </a:fld>
            <a:endParaRPr lang="en-US" dirty="0"/>
          </a:p>
        </p:txBody>
      </p:sp>
    </p:spTree>
    <p:extLst>
      <p:ext uri="{BB962C8B-B14F-4D97-AF65-F5344CB8AC3E}">
        <p14:creationId xmlns:p14="http://schemas.microsoft.com/office/powerpoint/2010/main" val="314628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a:t>
            </a:r>
            <a:r>
              <a:rPr lang="en-US" baseline="0" dirty="0"/>
              <a:t>t we are going to talk about having open and honest conversations about future money management with the person we want to make our financial advocate.</a:t>
            </a:r>
          </a:p>
          <a:p>
            <a:endParaRPr lang="en-US" baseline="0" dirty="0"/>
          </a:p>
          <a:p>
            <a:r>
              <a:rPr lang="en-US" baseline="0" dirty="0"/>
              <a:t>This can be a challenge, especially for those of us who are more private about our financial affairs.  And sometimes the person we are talking to wants to avoid the subject of aging and needing help.  But open conversations are critical. </a:t>
            </a:r>
          </a:p>
          <a:p>
            <a:endParaRPr lang="en-US" baseline="0" dirty="0"/>
          </a:p>
          <a:p>
            <a:r>
              <a:rPr lang="en-US" baseline="0" dirty="0" smtClean="0"/>
              <a:t>They </a:t>
            </a:r>
            <a:r>
              <a:rPr lang="en-US" baseline="0" dirty="0"/>
              <a:t>help ensure that </a:t>
            </a:r>
            <a:r>
              <a:rPr lang="en-US" sz="1300" dirty="0">
                <a:latin typeface="AvenirNextforSAS" panose="020B0503020202020204" pitchFamily="34" charset="0"/>
              </a:rPr>
              <a:t>your financial advocate understands their roles and responsibilities, and they help you clarify your financial needs and goals. Talking gives your advocate a chance to ask you questions so that they can do the job right. Open conversations make it more likely that your needs are met in the future.</a:t>
            </a:r>
          </a:p>
        </p:txBody>
      </p:sp>
      <p:sp>
        <p:nvSpPr>
          <p:cNvPr id="4" name="Slide Number Placeholder 3"/>
          <p:cNvSpPr>
            <a:spLocks noGrp="1"/>
          </p:cNvSpPr>
          <p:nvPr>
            <p:ph type="sldNum" sz="quarter" idx="10"/>
          </p:nvPr>
        </p:nvSpPr>
        <p:spPr/>
        <p:txBody>
          <a:bodyPr/>
          <a:lstStyle/>
          <a:p>
            <a:fld id="{EE4E1D6D-5E13-4C6C-B001-AD286BAF5A78}" type="slidenum">
              <a:rPr lang="en-US" smtClean="0"/>
              <a:t>24</a:t>
            </a:fld>
            <a:endParaRPr lang="en-US" dirty="0"/>
          </a:p>
        </p:txBody>
      </p:sp>
    </p:spTree>
    <p:extLst>
      <p:ext uri="{BB962C8B-B14F-4D97-AF65-F5344CB8AC3E}">
        <p14:creationId xmlns:p14="http://schemas.microsoft.com/office/powerpoint/2010/main" val="2053395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a:t>
            </a:r>
            <a:r>
              <a:rPr lang="en-US" baseline="0" dirty="0"/>
              <a:t> how others have started the conversation</a:t>
            </a:r>
            <a:r>
              <a:rPr lang="en-US" baseline="0" dirty="0" smtClean="0"/>
              <a:t>. </a:t>
            </a:r>
          </a:p>
          <a:p>
            <a:endParaRPr lang="en-US" baseline="0" dirty="0" smtClean="0"/>
          </a:p>
          <a:p>
            <a:r>
              <a:rPr lang="en-US" baseline="0" dirty="0" smtClean="0"/>
              <a:t>[Read one or two conversation bubbles.]</a:t>
            </a:r>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25</a:t>
            </a:fld>
            <a:endParaRPr lang="en-US" dirty="0"/>
          </a:p>
        </p:txBody>
      </p:sp>
    </p:spTree>
    <p:extLst>
      <p:ext uri="{BB962C8B-B14F-4D97-AF65-F5344CB8AC3E}">
        <p14:creationId xmlns:p14="http://schemas.microsoft.com/office/powerpoint/2010/main" val="923622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You</a:t>
            </a:r>
            <a:r>
              <a:rPr lang="en-US" baseline="0" dirty="0"/>
              <a:t> don’t need to cover everything in a single conversation. The initial conversation is more about answering their questions and making sure they are up to the task.</a:t>
            </a:r>
          </a:p>
          <a:p>
            <a:pPr defTabSz="966612">
              <a:defRPr/>
            </a:pPr>
            <a:endParaRPr lang="en-US" baseline="0" dirty="0"/>
          </a:p>
          <a:p>
            <a:pPr defTabSz="966612">
              <a:defRPr/>
            </a:pPr>
            <a:r>
              <a:rPr lang="en-US" dirty="0"/>
              <a:t>There is a handout on the Thinking Ahead</a:t>
            </a:r>
            <a:r>
              <a:rPr lang="en-US" baseline="0" dirty="0"/>
              <a:t> Roadmap website that you should share with your finanical advocate.  It’s called </a:t>
            </a:r>
            <a:r>
              <a:rPr lang="en-US" sz="1300" dirty="0">
                <a:latin typeface="AvenirNextforSAS" panose="020B0503020202020204" pitchFamily="34" charset="0"/>
              </a:rPr>
              <a:t>“</a:t>
            </a:r>
            <a:r>
              <a:rPr lang="en-US" sz="1300" i="1" dirty="0">
                <a:latin typeface="AvenirNextforSAS" panose="020B0503020202020204" pitchFamily="34" charset="0"/>
              </a:rPr>
              <a:t>What you need to know as a financial advocate”</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26</a:t>
            </a:fld>
            <a:endParaRPr lang="en-US" dirty="0"/>
          </a:p>
        </p:txBody>
      </p:sp>
    </p:spTree>
    <p:extLst>
      <p:ext uri="{BB962C8B-B14F-4D97-AF65-F5344CB8AC3E}">
        <p14:creationId xmlns:p14="http://schemas.microsoft.com/office/powerpoint/2010/main" val="3067036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up to the next step,</a:t>
            </a:r>
            <a:r>
              <a:rPr lang="en-US" baseline="0" dirty="0"/>
              <a:t> </a:t>
            </a:r>
            <a:r>
              <a:rPr lang="en-US" dirty="0"/>
              <a:t>Making it Official.  We won’t go into as much detail here due to limited time, but this step is essential.</a:t>
            </a:r>
          </a:p>
        </p:txBody>
      </p:sp>
      <p:sp>
        <p:nvSpPr>
          <p:cNvPr id="4" name="Slide Number Placeholder 3"/>
          <p:cNvSpPr>
            <a:spLocks noGrp="1"/>
          </p:cNvSpPr>
          <p:nvPr>
            <p:ph type="sldNum" sz="quarter" idx="10"/>
          </p:nvPr>
        </p:nvSpPr>
        <p:spPr/>
        <p:txBody>
          <a:bodyPr/>
          <a:lstStyle/>
          <a:p>
            <a:fld id="{EE4E1D6D-5E13-4C6C-B001-AD286BAF5A78}" type="slidenum">
              <a:rPr lang="en-US" smtClean="0"/>
              <a:t>27</a:t>
            </a:fld>
            <a:endParaRPr lang="en-US" dirty="0"/>
          </a:p>
        </p:txBody>
      </p:sp>
    </p:spTree>
    <p:extLst>
      <p:ext uri="{BB962C8B-B14F-4D97-AF65-F5344CB8AC3E}">
        <p14:creationId xmlns:p14="http://schemas.microsoft.com/office/powerpoint/2010/main" val="1143173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decided who to name as your advocate, had some conversations, organized your finances, and made sure your financial advocate knows how you want your finances managed if you can’t do it yourself.  Are you done?</a:t>
            </a:r>
          </a:p>
          <a:p>
            <a:endParaRPr lang="en-US" dirty="0"/>
          </a:p>
          <a:p>
            <a:r>
              <a:rPr lang="en-US" dirty="0"/>
              <a:t>No, not yet!</a:t>
            </a:r>
          </a:p>
          <a:p>
            <a:endParaRPr lang="en-US" dirty="0"/>
          </a:p>
          <a:p>
            <a:r>
              <a:rPr lang="en-US" dirty="0"/>
              <a:t>A critical step is to give your financial advocate the legal authority to step into your shoes and act on your behalf.  Generally you will do this by naming them in a </a:t>
            </a:r>
            <a:r>
              <a:rPr lang="en-US" b="1" dirty="0"/>
              <a:t>power of attorney </a:t>
            </a:r>
            <a:r>
              <a:rPr lang="en-US" dirty="0"/>
              <a:t>document, although there are exceptions.</a:t>
            </a:r>
          </a:p>
          <a:p>
            <a:endParaRPr lang="en-US" dirty="0"/>
          </a:p>
          <a:p>
            <a:r>
              <a:rPr lang="en-US" dirty="0"/>
              <a:t>Why do you need to take this legal step?  Why can’t it just be an informal arrangement?</a:t>
            </a:r>
          </a:p>
          <a:p>
            <a:r>
              <a:rPr lang="en-US" dirty="0"/>
              <a:t>There are a few key reasons:</a:t>
            </a:r>
          </a:p>
          <a:p>
            <a:r>
              <a:rPr lang="en-US" dirty="0"/>
              <a:t>--Without legal authority, your advocate won’t be empowered to do all of the things you’ll need, such as paying bills, withdrawing money from accounts, managing any property you may own, and generally making financial decisions.</a:t>
            </a:r>
          </a:p>
          <a:p>
            <a:endParaRPr lang="en-US" dirty="0"/>
          </a:p>
          <a:p>
            <a:r>
              <a:rPr lang="en-US" dirty="0"/>
              <a:t>--Financial services providers—such as banks, brokers, retirement fund managers and even government entities-- will want to make sure that your advocate has the legal power to act for you.</a:t>
            </a:r>
          </a:p>
          <a:p>
            <a:endParaRPr lang="en-US" dirty="0"/>
          </a:p>
          <a:p>
            <a:r>
              <a:rPr lang="en-US" dirty="0"/>
              <a:t>--If you don’t give your advocate authority in advance and something happens, a family member, friend or someone else may have to go to court to get a guardian appointed.  This is a public court proceeding, it can be expensive, it takes time, and you don’t get to pick the person who can manage your money and property.</a:t>
            </a:r>
          </a:p>
          <a:p>
            <a:endParaRPr lang="en-US" dirty="0"/>
          </a:p>
          <a:p>
            <a:r>
              <a:rPr lang="en-US" dirty="0"/>
              <a:t>Making it official is one more way to ensure that YOU stay in control.</a:t>
            </a:r>
          </a:p>
        </p:txBody>
      </p:sp>
      <p:sp>
        <p:nvSpPr>
          <p:cNvPr id="4" name="Slide Number Placeholder 3"/>
          <p:cNvSpPr>
            <a:spLocks noGrp="1"/>
          </p:cNvSpPr>
          <p:nvPr>
            <p:ph type="sldNum" sz="quarter" idx="10"/>
          </p:nvPr>
        </p:nvSpPr>
        <p:spPr/>
        <p:txBody>
          <a:bodyPr/>
          <a:lstStyle/>
          <a:p>
            <a:fld id="{EE4E1D6D-5E13-4C6C-B001-AD286BAF5A78}" type="slidenum">
              <a:rPr lang="en-US" smtClean="0"/>
              <a:t>28</a:t>
            </a:fld>
            <a:endParaRPr lang="en-US" dirty="0"/>
          </a:p>
        </p:txBody>
      </p:sp>
    </p:spTree>
    <p:extLst>
      <p:ext uri="{BB962C8B-B14F-4D97-AF65-F5344CB8AC3E}">
        <p14:creationId xmlns:p14="http://schemas.microsoft.com/office/powerpoint/2010/main" val="47985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basic concepts you need to know about financial powers of </a:t>
            </a:r>
            <a:r>
              <a:rPr lang="en-US" dirty="0" smtClean="0"/>
              <a:t>attorney…</a:t>
            </a:r>
            <a:endParaRPr lang="en-US" dirty="0"/>
          </a:p>
          <a:p>
            <a:endParaRPr lang="en-US" dirty="0"/>
          </a:p>
          <a:p>
            <a:r>
              <a:rPr lang="en-US" dirty="0" smtClean="0"/>
              <a:t>[Read bullet</a:t>
            </a:r>
            <a:r>
              <a:rPr lang="en-US" baseline="0" dirty="0" smtClean="0"/>
              <a:t> points</a:t>
            </a:r>
            <a:r>
              <a:rPr lang="en-US" dirty="0" smtClean="0"/>
              <a:t>]</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29</a:t>
            </a:fld>
            <a:endParaRPr lang="en-US" dirty="0"/>
          </a:p>
        </p:txBody>
      </p:sp>
    </p:spTree>
    <p:extLst>
      <p:ext uri="{BB962C8B-B14F-4D97-AF65-F5344CB8AC3E}">
        <p14:creationId xmlns:p14="http://schemas.microsoft.com/office/powerpoint/2010/main" val="307791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Let’s begin with an overview.  First,</a:t>
            </a:r>
            <a:r>
              <a:rPr lang="en-US" baseline="0" dirty="0"/>
              <a:t> what is advance financial care planning?</a:t>
            </a:r>
            <a:r>
              <a:rPr lang="en-US" dirty="0"/>
              <a:t> </a:t>
            </a:r>
          </a:p>
          <a:p>
            <a:pPr defTabSz="966612">
              <a:defRPr/>
            </a:pPr>
            <a:endParaRPr lang="en-US" dirty="0" smtClean="0"/>
          </a:p>
          <a:p>
            <a:pPr defTabSz="966612">
              <a:defRPr/>
            </a:pPr>
            <a:r>
              <a:rPr lang="en-US" dirty="0" smtClean="0"/>
              <a:t>[talk </a:t>
            </a:r>
            <a:r>
              <a:rPr lang="en-US" dirty="0"/>
              <a:t>through </a:t>
            </a:r>
            <a:r>
              <a:rPr lang="en-US" dirty="0" smtClean="0"/>
              <a:t>slides]</a:t>
            </a:r>
          </a:p>
          <a:p>
            <a:pPr defTabSz="966612">
              <a:defRPr/>
            </a:pPr>
            <a:endParaRPr lang="en-US" dirty="0"/>
          </a:p>
          <a:p>
            <a:pPr defTabSz="966612">
              <a:defRPr/>
            </a:pPr>
            <a:r>
              <a:rPr lang="en-US" dirty="0"/>
              <a:t>Remember, advance financial care planning </a:t>
            </a:r>
            <a:r>
              <a:rPr lang="en-US" b="1" dirty="0"/>
              <a:t>is </a:t>
            </a:r>
            <a:r>
              <a:rPr lang="en-US" sz="1300" b="1" dirty="0"/>
              <a:t>not about what happens to your money and property </a:t>
            </a:r>
            <a:r>
              <a:rPr lang="en-US" sz="1300" b="1" i="1" dirty="0"/>
              <a:t>after</a:t>
            </a:r>
            <a:r>
              <a:rPr lang="en-US" sz="1300" b="1" dirty="0"/>
              <a:t> you die</a:t>
            </a:r>
            <a:r>
              <a:rPr lang="en-US" sz="1300" dirty="0"/>
              <a:t>.  This is about getting help with financial decisions while you are alive but need some extra support.</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a:t>
            </a:fld>
            <a:endParaRPr lang="en-US" dirty="0"/>
          </a:p>
        </p:txBody>
      </p:sp>
    </p:spTree>
    <p:extLst>
      <p:ext uri="{BB962C8B-B14F-4D97-AF65-F5344CB8AC3E}">
        <p14:creationId xmlns:p14="http://schemas.microsoft.com/office/powerpoint/2010/main" val="110845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 POA may seem daunting.  It shouldn’t be.  Here are some options.</a:t>
            </a:r>
          </a:p>
          <a:p>
            <a:endParaRPr lang="en-US" dirty="0"/>
          </a:p>
          <a:p>
            <a:r>
              <a:rPr lang="en-US" dirty="0"/>
              <a:t>--Hiring a lawyer ensures that you get personalized service, that your needs and wishes are met, and that the document meets state requirements.  The cost is probably more manageable than you think.  Call a few lawyers to find out what they charge.  Lawyers who specialize in POAs are called estate planning attorneys or elder law attorneys—but many lawyer with general practice can create POAs too.</a:t>
            </a:r>
          </a:p>
          <a:p>
            <a:endParaRPr lang="en-US" dirty="0"/>
          </a:p>
          <a:p>
            <a:r>
              <a:rPr lang="en-US" dirty="0"/>
              <a:t>--There are many legal services programs that provide free assistance.  Find out whether you qualify and what services they offer.</a:t>
            </a:r>
          </a:p>
          <a:p>
            <a:endParaRPr lang="en-US" dirty="0"/>
          </a:p>
          <a:p>
            <a:r>
              <a:rPr lang="en-US" dirty="0"/>
              <a:t>--Some employers provide access to low-cost lawyers as an employee benefit.  Check with your human resources department or employee assistance plan.</a:t>
            </a:r>
          </a:p>
          <a:p>
            <a:endParaRPr lang="en-US" dirty="0"/>
          </a:p>
          <a:p>
            <a:r>
              <a:rPr lang="en-US" dirty="0"/>
              <a:t>--You can get a POA online.  These POA forms may work in simple situations.  But be careful of downloading a “one-size-fits-all” form from the Internet.  There may be issues particular to your situation, and you want to be sure your POA follows state law.</a:t>
            </a:r>
          </a:p>
        </p:txBody>
      </p:sp>
      <p:sp>
        <p:nvSpPr>
          <p:cNvPr id="4" name="Slide Number Placeholder 3"/>
          <p:cNvSpPr>
            <a:spLocks noGrp="1"/>
          </p:cNvSpPr>
          <p:nvPr>
            <p:ph type="sldNum" sz="quarter" idx="10"/>
          </p:nvPr>
        </p:nvSpPr>
        <p:spPr/>
        <p:txBody>
          <a:bodyPr/>
          <a:lstStyle/>
          <a:p>
            <a:fld id="{EE4E1D6D-5E13-4C6C-B001-AD286BAF5A78}" type="slidenum">
              <a:rPr lang="en-US" smtClean="0"/>
              <a:t>30</a:t>
            </a:fld>
            <a:endParaRPr lang="en-US" dirty="0"/>
          </a:p>
        </p:txBody>
      </p:sp>
    </p:spTree>
    <p:extLst>
      <p:ext uri="{BB962C8B-B14F-4D97-AF65-F5344CB8AC3E}">
        <p14:creationId xmlns:p14="http://schemas.microsoft.com/office/powerpoint/2010/main" val="82852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31</a:t>
            </a:fld>
            <a:endParaRPr lang="en-US" dirty="0"/>
          </a:p>
        </p:txBody>
      </p:sp>
    </p:spTree>
    <p:extLst>
      <p:ext uri="{BB962C8B-B14F-4D97-AF65-F5344CB8AC3E}">
        <p14:creationId xmlns:p14="http://schemas.microsoft.com/office/powerpoint/2010/main" val="155413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Thinking Ahead Roadmap distinguishes between blazing red emergency signals and yellow caution </a:t>
            </a:r>
            <a:r>
              <a:rPr lang="en-US" dirty="0" smtClean="0"/>
              <a:t>lights</a:t>
            </a:r>
            <a:r>
              <a:rPr lang="en-US" baseline="0" dirty="0" smtClean="0"/>
              <a:t> that indicate when it is time to get your financial advocate involved in your financial decision making.</a:t>
            </a:r>
            <a:endParaRPr lang="en-US" dirty="0"/>
          </a:p>
          <a:p>
            <a:endParaRPr lang="en-US" dirty="0"/>
          </a:p>
          <a:p>
            <a:r>
              <a:rPr lang="en-US" dirty="0"/>
              <a:t>Emergency signals indicate it may be time </a:t>
            </a:r>
            <a:r>
              <a:rPr lang="en-US" dirty="0" smtClean="0"/>
              <a:t>to transfer </a:t>
            </a:r>
            <a:r>
              <a:rPr lang="en-US" dirty="0"/>
              <a:t>responsibilities </a:t>
            </a:r>
            <a:r>
              <a:rPr lang="en-US" dirty="0" smtClean="0"/>
              <a:t>NOW.</a:t>
            </a:r>
            <a:endParaRPr lang="en-US" dirty="0"/>
          </a:p>
          <a:p>
            <a:endParaRPr lang="en-US" dirty="0"/>
          </a:p>
          <a:p>
            <a:r>
              <a:rPr lang="en-US" dirty="0"/>
              <a:t>Caution lights mean it may be time to </a:t>
            </a:r>
            <a:r>
              <a:rPr lang="en-US" dirty="0" smtClean="0"/>
              <a:t>start a </a:t>
            </a:r>
            <a:r>
              <a:rPr lang="en-US" dirty="0"/>
              <a:t>gradual transition, if you haven’t started already, and to be on alert if more signals emerge.  The Thinking Ahead Roadmap gives you examples of these signals that it’s time for your advocate to help.</a:t>
            </a:r>
          </a:p>
          <a:p>
            <a:endParaRPr lang="en-US" dirty="0"/>
          </a:p>
          <a:p>
            <a:r>
              <a:rPr lang="en-US" dirty="0"/>
              <a:t>It’s common that you might be unaware that you are experiencing these signals.  Or, you might be susceptible to “wishful thinking” that everything is ok.  </a:t>
            </a:r>
          </a:p>
          <a:p>
            <a:endParaRPr lang="en-US" dirty="0"/>
          </a:p>
          <a:p>
            <a:r>
              <a:rPr lang="en-US" dirty="0"/>
              <a:t>Another possibility is that you</a:t>
            </a:r>
            <a:r>
              <a:rPr lang="en-US" baseline="0" dirty="0"/>
              <a:t> don’t </a:t>
            </a:r>
            <a:r>
              <a:rPr lang="en-US" dirty="0"/>
              <a:t>want to worry your adult children or other relatives. </a:t>
            </a:r>
          </a:p>
          <a:p>
            <a:endParaRPr lang="en-US" dirty="0"/>
          </a:p>
          <a:p>
            <a:r>
              <a:rPr lang="en-US" dirty="0"/>
              <a:t>To guard against these situations, you might want to develop your own “early warning signals” that could apply to your circumstances. </a:t>
            </a:r>
            <a:r>
              <a:rPr lang="en-US" baseline="0" dirty="0"/>
              <a:t> </a:t>
            </a:r>
            <a:r>
              <a:rPr lang="en-US" dirty="0"/>
              <a:t>Then you could ask close family and friends to tell you if they see you experiencing these signals. If you commit in advance to receiving help when these signals happen, you might not resist as much when it’s time to get help.</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32</a:t>
            </a:fld>
            <a:endParaRPr lang="en-US" dirty="0"/>
          </a:p>
        </p:txBody>
      </p:sp>
    </p:spTree>
    <p:extLst>
      <p:ext uri="{BB962C8B-B14F-4D97-AF65-F5344CB8AC3E}">
        <p14:creationId xmlns:p14="http://schemas.microsoft.com/office/powerpoint/2010/main" val="134731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Here’s what a gradual transition could look like. Note that it involves thinking ahead to that time when you might need help. </a:t>
            </a:r>
            <a:endParaRPr lang="en-US" dirty="0" smtClean="0"/>
          </a:p>
          <a:p>
            <a:pPr defTabSz="966612">
              <a:defRPr/>
            </a:pPr>
            <a:endParaRPr lang="en-US" dirty="0" smtClean="0"/>
          </a:p>
          <a:p>
            <a:pPr defTabSz="966612">
              <a:defRPr/>
            </a:pPr>
            <a:r>
              <a:rPr lang="en-US" dirty="0" smtClean="0"/>
              <a:t>[Read numbered</a:t>
            </a:r>
            <a:r>
              <a:rPr lang="en-US" baseline="0" dirty="0" smtClean="0"/>
              <a:t> sections</a:t>
            </a:r>
            <a:r>
              <a:rPr lang="en-US" dirty="0" smtClean="0"/>
              <a:t>.]</a:t>
            </a:r>
          </a:p>
          <a:p>
            <a:pPr defTabSz="966612">
              <a:defRPr/>
            </a:pPr>
            <a:endParaRPr lang="en-US" dirty="0"/>
          </a:p>
          <a:p>
            <a:pPr defTabSz="966612">
              <a:defRPr/>
            </a:pPr>
            <a:r>
              <a:rPr lang="en-US" dirty="0"/>
              <a:t>Thinking about point number 6: One possibility is to hand off a few tasks that create a lot of stress for you, to get your financial advocate started. You could keep tasks that you can still handle easily.  The idea is to start slow, and then ramp up later when you might need more help from your advocate</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33</a:t>
            </a:fld>
            <a:endParaRPr lang="en-US" dirty="0"/>
          </a:p>
        </p:txBody>
      </p:sp>
    </p:spTree>
    <p:extLst>
      <p:ext uri="{BB962C8B-B14F-4D97-AF65-F5344CB8AC3E}">
        <p14:creationId xmlns:p14="http://schemas.microsoft.com/office/powerpoint/2010/main" val="2754259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34</a:t>
            </a:fld>
            <a:endParaRPr lang="en-US" dirty="0"/>
          </a:p>
        </p:txBody>
      </p:sp>
    </p:spTree>
    <p:extLst>
      <p:ext uri="{BB962C8B-B14F-4D97-AF65-F5344CB8AC3E}">
        <p14:creationId xmlns:p14="http://schemas.microsoft.com/office/powerpoint/2010/main" val="1500901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covered some important steps in the advance financial care planning process, including</a:t>
            </a:r>
            <a:r>
              <a:rPr lang="en-US" baseline="0" dirty="0"/>
              <a:t> picking a trustworthy financial advocate, initiating an open conversation, and appointing them as an agent under power of attorney. Due to </a:t>
            </a:r>
            <a:r>
              <a:rPr lang="en-US" baseline="0" dirty="0" smtClean="0"/>
              <a:t>time</a:t>
            </a:r>
            <a:r>
              <a:rPr lang="en-US" baseline="0" dirty="0"/>
              <a:t>, we didn’t get </a:t>
            </a:r>
            <a:r>
              <a:rPr lang="en-US" baseline="0" dirty="0" smtClean="0"/>
              <a:t>into details, so please visit the website for more guidance, worksheets, and fillable tools.</a:t>
            </a:r>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35</a:t>
            </a:fld>
            <a:endParaRPr lang="en-US" dirty="0"/>
          </a:p>
        </p:txBody>
      </p:sp>
    </p:spTree>
    <p:extLst>
      <p:ext uri="{BB962C8B-B14F-4D97-AF65-F5344CB8AC3E}">
        <p14:creationId xmlns:p14="http://schemas.microsoft.com/office/powerpoint/2010/main" val="4206658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All</a:t>
            </a:r>
            <a:r>
              <a:rPr lang="en-US" baseline="0" dirty="0"/>
              <a:t> the details and things we didn’t cover are available on the website, including the handouts and full Thinking Ahead Roadmap Guide.  Remember to revisit your plan every year or whenever you have a major life event. We hope this workshop gave you a runway to take off and solidify your financial care plan.</a:t>
            </a:r>
            <a:endParaRPr lang="en-US" dirty="0"/>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36</a:t>
            </a:fld>
            <a:endParaRPr lang="en-US" dirty="0"/>
          </a:p>
        </p:txBody>
      </p:sp>
    </p:spTree>
    <p:extLst>
      <p:ext uri="{BB962C8B-B14F-4D97-AF65-F5344CB8AC3E}">
        <p14:creationId xmlns:p14="http://schemas.microsoft.com/office/powerpoint/2010/main" val="3350265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37</a:t>
            </a:fld>
            <a:endParaRPr lang="en-US" dirty="0"/>
          </a:p>
        </p:txBody>
      </p:sp>
    </p:spTree>
    <p:extLst>
      <p:ext uri="{BB962C8B-B14F-4D97-AF65-F5344CB8AC3E}">
        <p14:creationId xmlns:p14="http://schemas.microsoft.com/office/powerpoint/2010/main" val="216870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workshop is based on the </a:t>
            </a:r>
            <a:r>
              <a:rPr lang="en-US" sz="1300" dirty="0"/>
              <a:t>Thinking Ahead </a:t>
            </a:r>
            <a:r>
              <a:rPr lang="en-US" sz="1300" dirty="0"/>
              <a:t>Roadmap, </a:t>
            </a:r>
            <a:r>
              <a:rPr lang="en-US" sz="1300" dirty="0"/>
              <a:t>a website and series of free print resources designed by researchers to help adults plan ahead. </a:t>
            </a:r>
          </a:p>
          <a:p>
            <a:endParaRPr lang="en-US" sz="1300" dirty="0"/>
          </a:p>
          <a:p>
            <a:r>
              <a:rPr lang="en-US" sz="1300" dirty="0"/>
              <a:t>The Roadmap </a:t>
            </a:r>
            <a:r>
              <a:rPr lang="en-US" sz="1300" dirty="0"/>
              <a:t>walks you through the key stages of advance financial </a:t>
            </a:r>
            <a:r>
              <a:rPr lang="en-US" sz="1300" dirty="0"/>
              <a:t>planning </a:t>
            </a:r>
            <a:r>
              <a:rPr lang="en-US" sz="1300" dirty="0"/>
              <a:t>in six straight-forward steps.</a:t>
            </a:r>
          </a:p>
          <a:p>
            <a:endParaRPr lang="en-US" sz="1300" dirty="0"/>
          </a:p>
          <a:p>
            <a:r>
              <a:rPr lang="en-US" sz="1300" dirty="0"/>
              <a:t>We’ll hit </a:t>
            </a:r>
            <a:r>
              <a:rPr lang="en-US" sz="1300" dirty="0"/>
              <a:t>some highlights </a:t>
            </a:r>
            <a:r>
              <a:rPr lang="en-US" sz="1300" dirty="0"/>
              <a:t>today, but the </a:t>
            </a:r>
            <a:r>
              <a:rPr lang="en-US" sz="1300" dirty="0"/>
              <a:t>Roadmap will give you more details on getting from A to Z</a:t>
            </a:r>
            <a:r>
              <a:rPr lang="en-US" sz="1300" dirty="0"/>
              <a:t>.   You can access it using the website listed on the slide.</a:t>
            </a:r>
          </a:p>
        </p:txBody>
      </p:sp>
      <p:sp>
        <p:nvSpPr>
          <p:cNvPr id="4" name="Slide Number Placeholder 3"/>
          <p:cNvSpPr>
            <a:spLocks noGrp="1"/>
          </p:cNvSpPr>
          <p:nvPr>
            <p:ph type="sldNum" sz="quarter" idx="10"/>
          </p:nvPr>
        </p:nvSpPr>
        <p:spPr/>
        <p:txBody>
          <a:bodyPr/>
          <a:lstStyle/>
          <a:p>
            <a:fld id="{EE4E1D6D-5E13-4C6C-B001-AD286BAF5A78}" type="slidenum">
              <a:rPr lang="en-US" smtClean="0"/>
              <a:t>4</a:t>
            </a:fld>
            <a:endParaRPr lang="en-US" dirty="0"/>
          </a:p>
        </p:txBody>
      </p:sp>
    </p:spTree>
    <p:extLst>
      <p:ext uri="{BB962C8B-B14F-4D97-AF65-F5344CB8AC3E}">
        <p14:creationId xmlns:p14="http://schemas.microsoft.com/office/powerpoint/2010/main" val="104745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go over the agenda. In this mini workshop, we will</a:t>
            </a:r>
            <a:r>
              <a:rPr lang="en-US" baseline="0" dirty="0" smtClean="0"/>
              <a:t>…. [Read numbered agenda items]</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5</a:t>
            </a:fld>
            <a:endParaRPr lang="en-US" dirty="0"/>
          </a:p>
        </p:txBody>
      </p:sp>
    </p:spTree>
    <p:extLst>
      <p:ext uri="{BB962C8B-B14F-4D97-AF65-F5344CB8AC3E}">
        <p14:creationId xmlns:p14="http://schemas.microsoft.com/office/powerpoint/2010/main" val="331603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life and health events that are more common</a:t>
            </a:r>
            <a:r>
              <a:rPr lang="en-US" baseline="0" dirty="0"/>
              <a:t> as we age. These events and experiences can make it hard to manage our money.  </a:t>
            </a:r>
            <a:r>
              <a:rPr lang="en-US" baseline="0" dirty="0" smtClean="0"/>
              <a:t>They may include…</a:t>
            </a:r>
            <a:endParaRPr lang="en-US" baseline="0" dirty="0"/>
          </a:p>
          <a:p>
            <a:r>
              <a:rPr lang="en-US" baseline="0" dirty="0" smtClean="0"/>
              <a:t>[Read bullet points]</a:t>
            </a:r>
            <a:endParaRPr lang="en-US" baseline="0" dirty="0"/>
          </a:p>
        </p:txBody>
      </p:sp>
      <p:sp>
        <p:nvSpPr>
          <p:cNvPr id="4" name="Slide Number Placeholder 3"/>
          <p:cNvSpPr>
            <a:spLocks noGrp="1"/>
          </p:cNvSpPr>
          <p:nvPr>
            <p:ph type="sldNum" sz="quarter" idx="10"/>
          </p:nvPr>
        </p:nvSpPr>
        <p:spPr/>
        <p:txBody>
          <a:bodyPr/>
          <a:lstStyle/>
          <a:p>
            <a:fld id="{EE4E1D6D-5E13-4C6C-B001-AD286BAF5A78}" type="slidenum">
              <a:rPr lang="en-US" smtClean="0"/>
              <a:t>6</a:t>
            </a:fld>
            <a:endParaRPr lang="en-US" dirty="0"/>
          </a:p>
        </p:txBody>
      </p:sp>
    </p:spTree>
    <p:extLst>
      <p:ext uri="{BB962C8B-B14F-4D97-AF65-F5344CB8AC3E}">
        <p14:creationId xmlns:p14="http://schemas.microsoft.com/office/powerpoint/2010/main" val="289677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Needing help</a:t>
            </a:r>
            <a:r>
              <a:rPr lang="en-US" baseline="0" dirty="0" smtClean="0"/>
              <a:t> managing your finances is more common than you think. For example 1 in 5 people age 75-79 have mild cognitive impairment or dementia. That number goes up to 1 in 3 after age 80.</a:t>
            </a:r>
          </a:p>
          <a:p>
            <a:endParaRPr lang="en-US" baseline="0" dirty="0" smtClean="0"/>
          </a:p>
          <a:p>
            <a:r>
              <a:rPr lang="en-US" baseline="0" dirty="0" smtClean="0"/>
              <a:t>Also, money management abilities are highly impacted by aging processes occurring in the </a:t>
            </a:r>
            <a:r>
              <a:rPr lang="en-US" baseline="0" dirty="0" err="1" smtClean="0"/>
              <a:t>the</a:t>
            </a:r>
            <a:r>
              <a:rPr lang="en-US" baseline="0" dirty="0" smtClean="0"/>
              <a:t> brain. These abilities may begin to decline many years before the onset of dementia. Also, these changes in money management can occur in people who never develop dementia. </a:t>
            </a:r>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7</a:t>
            </a:fld>
            <a:endParaRPr lang="en-US" dirty="0"/>
          </a:p>
        </p:txBody>
      </p:sp>
    </p:spTree>
    <p:extLst>
      <p:ext uri="{BB962C8B-B14F-4D97-AF65-F5344CB8AC3E}">
        <p14:creationId xmlns:p14="http://schemas.microsoft.com/office/powerpoint/2010/main" val="20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start out with some</a:t>
            </a:r>
            <a:r>
              <a:rPr lang="en-US" baseline="0" dirty="0"/>
              <a:t> </a:t>
            </a:r>
            <a:r>
              <a:rPr lang="en-US" baseline="0" dirty="0" smtClean="0"/>
              <a:t>interactive discussion</a:t>
            </a:r>
            <a:r>
              <a:rPr lang="en-US" baseline="0" dirty="0"/>
              <a:t>.</a:t>
            </a:r>
            <a:r>
              <a:rPr lang="en-US" dirty="0"/>
              <a:t> Let’s think</a:t>
            </a:r>
            <a:r>
              <a:rPr lang="en-US" baseline="0" dirty="0"/>
              <a:t> of examples of the consequences </a:t>
            </a:r>
            <a:r>
              <a:rPr lang="en-US" u="sng" baseline="0" dirty="0"/>
              <a:t>of not engaging </a:t>
            </a:r>
            <a:r>
              <a:rPr lang="en-US" baseline="0" dirty="0"/>
              <a:t>in advance financial care planning, using an </a:t>
            </a:r>
            <a:r>
              <a:rPr lang="en-US" dirty="0"/>
              <a:t>activity called</a:t>
            </a:r>
            <a:r>
              <a:rPr lang="en-US" baseline="0" dirty="0"/>
              <a:t> “pair and share”.  This is how it works:</a:t>
            </a:r>
          </a:p>
          <a:p>
            <a:endParaRPr lang="en-US" baseline="0" dirty="0"/>
          </a:p>
          <a:p>
            <a:pPr defTabSz="966612">
              <a:defRPr/>
            </a:pPr>
            <a:r>
              <a:rPr lang="en-US" baseline="0" dirty="0"/>
              <a:t>First, select a partner sitting next to you. </a:t>
            </a:r>
            <a:r>
              <a:rPr lang="en-US" baseline="0" dirty="0" smtClean="0"/>
              <a:t>There </a:t>
            </a:r>
            <a:r>
              <a:rPr lang="en-US" baseline="0" dirty="0"/>
              <a:t>can be groups of three people if needed</a:t>
            </a:r>
            <a:r>
              <a:rPr lang="en-US" baseline="0" dirty="0" smtClean="0"/>
              <a:t>. You each have </a:t>
            </a:r>
            <a:r>
              <a:rPr lang="en-US" baseline="0" dirty="0"/>
              <a:t>two to three minutes to share </a:t>
            </a:r>
            <a:r>
              <a:rPr lang="en-US" baseline="0" dirty="0" smtClean="0"/>
              <a:t>your </a:t>
            </a:r>
            <a:r>
              <a:rPr lang="en-US" baseline="0" dirty="0"/>
              <a:t>thoughts with </a:t>
            </a:r>
            <a:r>
              <a:rPr lang="en-US" baseline="0" dirty="0" smtClean="0"/>
              <a:t>your </a:t>
            </a:r>
            <a:r>
              <a:rPr lang="en-US" baseline="0" dirty="0"/>
              <a:t>partner about the questions I will pose, and then the next person goes.  Here is what I would like you to talk </a:t>
            </a:r>
            <a:r>
              <a:rPr lang="en-US" baseline="0" dirty="0" smtClean="0"/>
              <a:t>about with your partner: </a:t>
            </a:r>
            <a:endParaRPr lang="en-US" baseline="0" dirty="0"/>
          </a:p>
          <a:p>
            <a:pPr defTabSz="966612">
              <a:defRPr/>
            </a:pPr>
            <a:endParaRPr lang="en-US" b="1" baseline="0" dirty="0">
              <a:latin typeface="AvenirNextforSAS" panose="020B0503020202020204" pitchFamily="34" charset="0"/>
            </a:endParaRPr>
          </a:p>
          <a:p>
            <a:pPr defTabSz="966612">
              <a:defRPr/>
            </a:pPr>
            <a:r>
              <a:rPr lang="en-US" b="1" dirty="0">
                <a:latin typeface="AvenirNextforSAS" panose="020B0503020202020204" pitchFamily="34" charset="0"/>
              </a:rPr>
              <a:t>Talk about someone in your life who </a:t>
            </a:r>
            <a:r>
              <a:rPr lang="en-US" b="1" u="sng" dirty="0">
                <a:latin typeface="AvenirNextforSAS" panose="020B0503020202020204" pitchFamily="34" charset="0"/>
              </a:rPr>
              <a:t>didn’t</a:t>
            </a:r>
            <a:r>
              <a:rPr lang="en-US" b="1" dirty="0">
                <a:latin typeface="AvenirNextforSAS" panose="020B0503020202020204" pitchFamily="34" charset="0"/>
              </a:rPr>
              <a:t> take the necessary steps to protect their money as they got older. What were the consequences? What could they have done early on to prevent these consequences?</a:t>
            </a:r>
          </a:p>
          <a:p>
            <a:pPr defTabSz="966612">
              <a:defRPr/>
            </a:pPr>
            <a:endParaRPr lang="en-US" b="1" dirty="0">
              <a:latin typeface="AvenirNextforSAS" panose="020B0503020202020204" pitchFamily="34" charset="0"/>
            </a:endParaRPr>
          </a:p>
          <a:p>
            <a:pPr defTabSz="966612">
              <a:defRPr/>
            </a:pPr>
            <a:r>
              <a:rPr lang="en-US" b="0" dirty="0">
                <a:latin typeface="AvenirNextforSAS" panose="020B0503020202020204" pitchFamily="34" charset="0"/>
              </a:rPr>
              <a:t>After the 6 minutes</a:t>
            </a:r>
            <a:r>
              <a:rPr lang="en-US" b="0" baseline="0" dirty="0">
                <a:latin typeface="AvenirNextforSAS" panose="020B0503020202020204" pitchFamily="34" charset="0"/>
              </a:rPr>
              <a:t> are up, I will call us back as a group and ask just a few people to share their story or what they </a:t>
            </a:r>
            <a:r>
              <a:rPr lang="en-US" b="0" baseline="0" dirty="0" smtClean="0">
                <a:latin typeface="AvenirNextforSAS" panose="020B0503020202020204" pitchFamily="34" charset="0"/>
              </a:rPr>
              <a:t>talked </a:t>
            </a:r>
            <a:r>
              <a:rPr lang="en-US" b="0" baseline="0" dirty="0">
                <a:latin typeface="AvenirNextforSAS" panose="020B0503020202020204" pitchFamily="34" charset="0"/>
              </a:rPr>
              <a:t>about with their partner.</a:t>
            </a:r>
            <a:endParaRPr lang="en-US" b="0" dirty="0">
              <a:latin typeface="AvenirNextforSAS" panose="020B05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8</a:t>
            </a:fld>
            <a:endParaRPr lang="en-US" dirty="0"/>
          </a:p>
        </p:txBody>
      </p:sp>
    </p:spTree>
    <p:extLst>
      <p:ext uri="{BB962C8B-B14F-4D97-AF65-F5344CB8AC3E}">
        <p14:creationId xmlns:p14="http://schemas.microsoft.com/office/powerpoint/2010/main" val="47346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 have discussed, there are many </a:t>
            </a:r>
            <a:r>
              <a:rPr lang="en-US" baseline="0" dirty="0" smtClean="0"/>
              <a:t>advantages </a:t>
            </a:r>
            <a:r>
              <a:rPr lang="en-US" baseline="0" dirty="0"/>
              <a:t>of advance financial planning. </a:t>
            </a:r>
            <a:r>
              <a:rPr lang="en-US" baseline="0" dirty="0" smtClean="0"/>
              <a:t> </a:t>
            </a:r>
          </a:p>
          <a:p>
            <a:r>
              <a:rPr lang="en-US" baseline="0" dirty="0" smtClean="0"/>
              <a:t>[</a:t>
            </a:r>
            <a:r>
              <a:rPr lang="en-US" baseline="0" dirty="0"/>
              <a:t>Go over each</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E4E1D6D-5E13-4C6C-B001-AD286BAF5A78}" type="slidenum">
              <a:rPr lang="en-US" smtClean="0"/>
              <a:t>9</a:t>
            </a:fld>
            <a:endParaRPr lang="en-US" dirty="0"/>
          </a:p>
        </p:txBody>
      </p:sp>
    </p:spTree>
    <p:extLst>
      <p:ext uri="{BB962C8B-B14F-4D97-AF65-F5344CB8AC3E}">
        <p14:creationId xmlns:p14="http://schemas.microsoft.com/office/powerpoint/2010/main" val="125798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358104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157397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220302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18007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395282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81249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159403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184164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223724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66300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8EFB6-C3F5-4A2E-99F7-33AED2675ED5}"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19F3C2-55D4-489D-B75D-132219C37C05}" type="slidenum">
              <a:rPr lang="en-US" smtClean="0"/>
              <a:t>‹#›</a:t>
            </a:fld>
            <a:endParaRPr lang="en-US" dirty="0"/>
          </a:p>
        </p:txBody>
      </p:sp>
    </p:spTree>
    <p:extLst>
      <p:ext uri="{BB962C8B-B14F-4D97-AF65-F5344CB8AC3E}">
        <p14:creationId xmlns:p14="http://schemas.microsoft.com/office/powerpoint/2010/main" val="203495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cid:8709F63D-1D91-4026-A7D6-612711AEB5DB@hsd1.mn.comcast.ne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EFB6-C3F5-4A2E-99F7-33AED2675ED5}" type="datetimeFigureOut">
              <a:rPr lang="en-US" smtClean="0"/>
              <a:t>11/17/2022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9F3C2-55D4-489D-B75D-132219C37C05}" type="slidenum">
              <a:rPr lang="en-US" smtClean="0"/>
              <a:t>‹#›</a:t>
            </a:fld>
            <a:endParaRPr lang="en-US" dirty="0"/>
          </a:p>
        </p:txBody>
      </p:sp>
      <p:sp>
        <p:nvSpPr>
          <p:cNvPr id="7" name="Rectangle 6">
            <a:extLst>
              <a:ext uri="{FF2B5EF4-FFF2-40B4-BE49-F238E27FC236}">
                <a16:creationId xmlns:a16="http://schemas.microsoft.com/office/drawing/2014/main" id="{A7B5F8DD-4F0F-214B-B9AD-7745A6F78AD6}"/>
              </a:ext>
            </a:extLst>
          </p:cNvPr>
          <p:cNvSpPr/>
          <p:nvPr userDrawn="1"/>
        </p:nvSpPr>
        <p:spPr>
          <a:xfrm>
            <a:off x="0" y="5816783"/>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A771846-D73F-422A-8894-CD3C2BF39BA8">
            <a:extLst>
              <a:ext uri="{FF2B5EF4-FFF2-40B4-BE49-F238E27FC236}">
                <a16:creationId xmlns:a16="http://schemas.microsoft.com/office/drawing/2014/main" id="{8E80115D-BDF0-2D4F-9315-C5B41140E00B}"/>
              </a:ext>
            </a:extLst>
          </p:cNvPr>
          <p:cNvPicPr>
            <a:picLocks noChangeAspect="1"/>
          </p:cNvPicPr>
          <p:nvPr userDrawn="1"/>
        </p:nvPicPr>
        <p:blipFill>
          <a:blip r:embed="rId13" r:link="rId14" cstate="print">
            <a:extLst>
              <a:ext uri="{28A0092B-C50C-407E-A947-70E740481C1C}">
                <a14:useLocalDpi xmlns:a14="http://schemas.microsoft.com/office/drawing/2010/main" val="0"/>
              </a:ext>
            </a:extLst>
          </a:blip>
          <a:srcRect/>
          <a:stretch>
            <a:fillRect/>
          </a:stretch>
        </p:blipFill>
        <p:spPr bwMode="auto">
          <a:xfrm>
            <a:off x="842541" y="6111871"/>
            <a:ext cx="4542945" cy="457536"/>
          </a:xfrm>
          <a:prstGeom prst="rect">
            <a:avLst/>
          </a:prstGeom>
          <a:noFill/>
          <a:ln>
            <a:noFill/>
          </a:ln>
        </p:spPr>
      </p:pic>
    </p:spTree>
    <p:extLst>
      <p:ext uri="{BB962C8B-B14F-4D97-AF65-F5344CB8AC3E}">
        <p14:creationId xmlns:p14="http://schemas.microsoft.com/office/powerpoint/2010/main" val="76656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cid:8709F63D-1D91-4026-A7D6-612711AEB5DB@hsd1.mn.comcast.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18/10/relationships/comments" Target="../comments/modernComment_106_9E9A9FF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2_9546119D.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43_BCFCBD3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18/10/relationships/comments" Target="../comments/modernComment_144_CD5F93A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F_9DD65F5C.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18/10/relationships/comments" Target="../comments/modernComment_147_D55098F.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B_DD57671F.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18/10/relationships/comments" Target="../comments/modernComment_17D_FEADAC5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18/10/relationships/comments" Target="../comments/modernComment_180_1DEFD9C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70_9A19FE6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D_DDDBFDC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79_E66441F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hinkingaheadroadmap.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hinkingaheadroadmap.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18/10/relationships/comments" Target="../comments/modernComment_18C_7E4D49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18/10/relationships/comments" Target="../comments/modernComment_131_4F03A7AA.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4BBAD2-2C01-EF4E-816F-5CAAB1B695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135BFF4-3F9F-4F4F-A5C0-0D5E29602DB0}"/>
              </a:ext>
            </a:extLst>
          </p:cNvPr>
          <p:cNvSpPr/>
          <p:nvPr/>
        </p:nvSpPr>
        <p:spPr>
          <a:xfrm>
            <a:off x="355018" y="376381"/>
            <a:ext cx="11437258" cy="6105237"/>
          </a:xfrm>
          <a:prstGeom prst="round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AA771846-D73F-422A-8894-CD3C2BF39BA8">
            <a:extLst>
              <a:ext uri="{FF2B5EF4-FFF2-40B4-BE49-F238E27FC236}">
                <a16:creationId xmlns:a16="http://schemas.microsoft.com/office/drawing/2014/main" id="{AE41AE01-339E-3E4E-B013-01FB034EF8EC}"/>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84395" y="2560530"/>
            <a:ext cx="9978503" cy="1004970"/>
          </a:xfrm>
          <a:prstGeom prst="rect">
            <a:avLst/>
          </a:prstGeom>
          <a:noFill/>
          <a:ln>
            <a:noFill/>
          </a:ln>
        </p:spPr>
      </p:pic>
      <p:pic>
        <p:nvPicPr>
          <p:cNvPr id="22" name="Picture 12" descr="Research, Training, &amp; Education | MN Child Welfare Workforce Collaborative">
            <a:extLst>
              <a:ext uri="{FF2B5EF4-FFF2-40B4-BE49-F238E27FC236}">
                <a16:creationId xmlns:a16="http://schemas.microsoft.com/office/drawing/2014/main" id="{95665A49-1888-1E4B-B1F1-27A642508C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0994" y="5497162"/>
            <a:ext cx="2264846" cy="6344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hattanooga AARP Prom - Chattanooga's Midtown Business Center - Eastgate  Town Center">
            <a:extLst>
              <a:ext uri="{FF2B5EF4-FFF2-40B4-BE49-F238E27FC236}">
                <a16:creationId xmlns:a16="http://schemas.microsoft.com/office/drawing/2014/main" id="{5B2E94F6-CA84-9D48-B687-DBD22E2F88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6078" y="5449631"/>
            <a:ext cx="2989922" cy="72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9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172308" y="2776462"/>
            <a:ext cx="9694985" cy="1279914"/>
          </a:xfrm>
          <a:custGeom>
            <a:avLst/>
            <a:gdLst>
              <a:gd name="connsiteX0" fmla="*/ 0 w 9694985"/>
              <a:gd name="connsiteY0" fmla="*/ 881138 h 1279914"/>
              <a:gd name="connsiteX1" fmla="*/ 2039816 w 9694985"/>
              <a:gd name="connsiteY1" fmla="*/ 1907 h 1279914"/>
              <a:gd name="connsiteX2" fmla="*/ 4067908 w 9694985"/>
              <a:gd name="connsiteY2" fmla="*/ 1092153 h 1279914"/>
              <a:gd name="connsiteX3" fmla="*/ 5990493 w 9694985"/>
              <a:gd name="connsiteY3" fmla="*/ 166030 h 1279914"/>
              <a:gd name="connsiteX4" fmla="*/ 7948247 w 9694985"/>
              <a:gd name="connsiteY4" fmla="*/ 1279723 h 1279914"/>
              <a:gd name="connsiteX5" fmla="*/ 9694985 w 9694985"/>
              <a:gd name="connsiteY5" fmla="*/ 236369 h 12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985" h="1279914">
                <a:moveTo>
                  <a:pt x="0" y="881138"/>
                </a:moveTo>
                <a:cubicBezTo>
                  <a:pt x="680915" y="423938"/>
                  <a:pt x="1361831" y="-33262"/>
                  <a:pt x="2039816" y="1907"/>
                </a:cubicBezTo>
                <a:cubicBezTo>
                  <a:pt x="2717801" y="37076"/>
                  <a:pt x="3409462" y="1064799"/>
                  <a:pt x="4067908" y="1092153"/>
                </a:cubicBezTo>
                <a:cubicBezTo>
                  <a:pt x="4726354" y="1119507"/>
                  <a:pt x="5343770" y="134768"/>
                  <a:pt x="5990493" y="166030"/>
                </a:cubicBezTo>
                <a:cubicBezTo>
                  <a:pt x="6637216" y="197292"/>
                  <a:pt x="7330832" y="1268000"/>
                  <a:pt x="7948247" y="1279723"/>
                </a:cubicBezTo>
                <a:cubicBezTo>
                  <a:pt x="8565662" y="1291446"/>
                  <a:pt x="9130323" y="763907"/>
                  <a:pt x="9694985" y="236369"/>
                </a:cubicBezTo>
              </a:path>
            </a:pathLst>
          </a:custGeom>
          <a:noFill/>
          <a:ln w="762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38199" y="431227"/>
            <a:ext cx="10755923" cy="1325563"/>
          </a:xfrm>
        </p:spPr>
        <p:txBody>
          <a:bodyPr anchor="t">
            <a:normAutofit/>
          </a:bodyPr>
          <a:lstStyle/>
          <a:p>
            <a:r>
              <a:rPr lang="en-US" sz="3200" b="1" dirty="0">
                <a:solidFill>
                  <a:srgbClr val="1F5FAC"/>
                </a:solidFill>
                <a:latin typeface="AvenirNextforSAS" panose="020B0503020202020204" pitchFamily="34" charset="0"/>
              </a:rPr>
              <a:t>What does advance financial planning entail?</a:t>
            </a:r>
          </a:p>
        </p:txBody>
      </p:sp>
      <p:pic>
        <p:nvPicPr>
          <p:cNvPr id="3" name="Picture 2"/>
          <p:cNvPicPr>
            <a:picLocks noChangeAspect="1"/>
          </p:cNvPicPr>
          <p:nvPr/>
        </p:nvPicPr>
        <p:blipFill rotWithShape="1">
          <a:blip r:embed="rId3"/>
          <a:srcRect t="13439" r="8311"/>
          <a:stretch/>
        </p:blipFill>
        <p:spPr>
          <a:xfrm>
            <a:off x="543025" y="3429820"/>
            <a:ext cx="1030533" cy="948160"/>
          </a:xfrm>
          <a:prstGeom prst="ellipse">
            <a:avLst/>
          </a:prstGeom>
        </p:spPr>
      </p:pic>
      <p:pic>
        <p:nvPicPr>
          <p:cNvPr id="9" name="Picture 8"/>
          <p:cNvPicPr>
            <a:picLocks noChangeAspect="1"/>
          </p:cNvPicPr>
          <p:nvPr/>
        </p:nvPicPr>
        <p:blipFill rotWithShape="1">
          <a:blip r:embed="rId4"/>
          <a:srcRect l="4689" r="6558" b="11811"/>
          <a:stretch/>
        </p:blipFill>
        <p:spPr>
          <a:xfrm>
            <a:off x="2471244" y="2189064"/>
            <a:ext cx="1158144" cy="1133996"/>
          </a:xfrm>
          <a:prstGeom prst="rect">
            <a:avLst/>
          </a:prstGeom>
        </p:spPr>
      </p:pic>
      <p:pic>
        <p:nvPicPr>
          <p:cNvPr id="10" name="Picture 9"/>
          <p:cNvPicPr>
            <a:picLocks noChangeAspect="1"/>
          </p:cNvPicPr>
          <p:nvPr/>
        </p:nvPicPr>
        <p:blipFill rotWithShape="1">
          <a:blip r:embed="rId5"/>
          <a:srcRect l="6191" t="5653"/>
          <a:stretch/>
        </p:blipFill>
        <p:spPr>
          <a:xfrm>
            <a:off x="4614126" y="3208655"/>
            <a:ext cx="1081177" cy="1033453"/>
          </a:xfrm>
          <a:prstGeom prst="rect">
            <a:avLst/>
          </a:prstGeom>
        </p:spPr>
      </p:pic>
      <p:pic>
        <p:nvPicPr>
          <p:cNvPr id="11" name="Picture 10"/>
          <p:cNvPicPr>
            <a:picLocks noChangeAspect="1"/>
          </p:cNvPicPr>
          <p:nvPr/>
        </p:nvPicPr>
        <p:blipFill>
          <a:blip r:embed="rId6"/>
          <a:stretch>
            <a:fillRect/>
          </a:stretch>
        </p:blipFill>
        <p:spPr>
          <a:xfrm>
            <a:off x="6531262" y="2280550"/>
            <a:ext cx="1190625" cy="1047750"/>
          </a:xfrm>
          <a:prstGeom prst="rect">
            <a:avLst/>
          </a:prstGeom>
        </p:spPr>
      </p:pic>
      <p:pic>
        <p:nvPicPr>
          <p:cNvPr id="12" name="Picture 11"/>
          <p:cNvPicPr>
            <a:picLocks noChangeAspect="1"/>
          </p:cNvPicPr>
          <p:nvPr/>
        </p:nvPicPr>
        <p:blipFill rotWithShape="1">
          <a:blip r:embed="rId7"/>
          <a:srcRect l="10723" t="16203" r="7553"/>
          <a:stretch/>
        </p:blipFill>
        <p:spPr>
          <a:xfrm>
            <a:off x="8622412" y="3388920"/>
            <a:ext cx="973015" cy="1029634"/>
          </a:xfrm>
          <a:prstGeom prst="rect">
            <a:avLst/>
          </a:prstGeom>
        </p:spPr>
      </p:pic>
      <p:pic>
        <p:nvPicPr>
          <p:cNvPr id="13" name="Picture 12"/>
          <p:cNvPicPr>
            <a:picLocks noChangeAspect="1"/>
          </p:cNvPicPr>
          <p:nvPr/>
        </p:nvPicPr>
        <p:blipFill>
          <a:blip r:embed="rId8"/>
          <a:stretch>
            <a:fillRect/>
          </a:stretch>
        </p:blipFill>
        <p:spPr>
          <a:xfrm>
            <a:off x="10249921" y="2416495"/>
            <a:ext cx="1133475" cy="1133475"/>
          </a:xfrm>
          <a:prstGeom prst="ellipse">
            <a:avLst/>
          </a:prstGeom>
        </p:spPr>
      </p:pic>
      <p:sp>
        <p:nvSpPr>
          <p:cNvPr id="16" name="TextBox 15"/>
          <p:cNvSpPr txBox="1"/>
          <p:nvPr/>
        </p:nvSpPr>
        <p:spPr>
          <a:xfrm>
            <a:off x="245079" y="2191887"/>
            <a:ext cx="1803172" cy="923330"/>
          </a:xfrm>
          <a:prstGeom prst="rect">
            <a:avLst/>
          </a:prstGeom>
          <a:noFill/>
        </p:spPr>
        <p:txBody>
          <a:bodyPr wrap="square" rtlCol="0">
            <a:spAutoFit/>
          </a:bodyPr>
          <a:lstStyle/>
          <a:p>
            <a:pPr algn="ctr"/>
            <a:r>
              <a:rPr lang="en-US" dirty="0">
                <a:latin typeface="AvenirNextforSAS" panose="020B0503020202020204" pitchFamily="34" charset="0"/>
              </a:rPr>
              <a:t>Select a trusted financial advocate</a:t>
            </a:r>
          </a:p>
        </p:txBody>
      </p:sp>
      <p:sp>
        <p:nvSpPr>
          <p:cNvPr id="17" name="TextBox 16"/>
          <p:cNvSpPr txBox="1"/>
          <p:nvPr/>
        </p:nvSpPr>
        <p:spPr>
          <a:xfrm>
            <a:off x="2276592" y="3443210"/>
            <a:ext cx="1547447" cy="646331"/>
          </a:xfrm>
          <a:prstGeom prst="rect">
            <a:avLst/>
          </a:prstGeom>
          <a:noFill/>
        </p:spPr>
        <p:txBody>
          <a:bodyPr wrap="square" rtlCol="0">
            <a:spAutoFit/>
          </a:bodyPr>
          <a:lstStyle/>
          <a:p>
            <a:pPr algn="ctr"/>
            <a:r>
              <a:rPr lang="en-US" dirty="0">
                <a:latin typeface="AvenirNextforSAS" panose="020B0503020202020204" pitchFamily="34" charset="0"/>
              </a:rPr>
              <a:t>Get finances in order</a:t>
            </a:r>
          </a:p>
        </p:txBody>
      </p:sp>
      <p:sp>
        <p:nvSpPr>
          <p:cNvPr id="18" name="TextBox 17"/>
          <p:cNvSpPr txBox="1"/>
          <p:nvPr/>
        </p:nvSpPr>
        <p:spPr>
          <a:xfrm>
            <a:off x="4320944" y="2168949"/>
            <a:ext cx="1547447" cy="923330"/>
          </a:xfrm>
          <a:prstGeom prst="rect">
            <a:avLst/>
          </a:prstGeom>
          <a:noFill/>
        </p:spPr>
        <p:txBody>
          <a:bodyPr wrap="square" rtlCol="0">
            <a:spAutoFit/>
          </a:bodyPr>
          <a:lstStyle/>
          <a:p>
            <a:pPr algn="ctr"/>
            <a:r>
              <a:rPr lang="en-US" dirty="0">
                <a:latin typeface="AvenirNextforSAS" panose="020B0503020202020204" pitchFamily="34" charset="0"/>
              </a:rPr>
              <a:t>Start an open conversation</a:t>
            </a:r>
          </a:p>
        </p:txBody>
      </p:sp>
      <p:sp>
        <p:nvSpPr>
          <p:cNvPr id="19" name="TextBox 18"/>
          <p:cNvSpPr txBox="1"/>
          <p:nvPr/>
        </p:nvSpPr>
        <p:spPr>
          <a:xfrm>
            <a:off x="6194514" y="3349451"/>
            <a:ext cx="1773404" cy="1200329"/>
          </a:xfrm>
          <a:prstGeom prst="rect">
            <a:avLst/>
          </a:prstGeom>
          <a:noFill/>
        </p:spPr>
        <p:txBody>
          <a:bodyPr wrap="square" rtlCol="0">
            <a:spAutoFit/>
          </a:bodyPr>
          <a:lstStyle/>
          <a:p>
            <a:pPr algn="ctr"/>
            <a:r>
              <a:rPr lang="en-US" dirty="0">
                <a:latin typeface="AvenirNextforSAS" panose="020B0503020202020204" pitchFamily="34" charset="0"/>
              </a:rPr>
              <a:t>Share what matters most about your money needs</a:t>
            </a:r>
          </a:p>
        </p:txBody>
      </p:sp>
      <p:sp>
        <p:nvSpPr>
          <p:cNvPr id="20" name="TextBox 19"/>
          <p:cNvSpPr txBox="1"/>
          <p:nvPr/>
        </p:nvSpPr>
        <p:spPr>
          <a:xfrm>
            <a:off x="8114260" y="2436888"/>
            <a:ext cx="1703960" cy="923330"/>
          </a:xfrm>
          <a:prstGeom prst="rect">
            <a:avLst/>
          </a:prstGeom>
          <a:noFill/>
        </p:spPr>
        <p:txBody>
          <a:bodyPr wrap="square" rtlCol="0">
            <a:spAutoFit/>
          </a:bodyPr>
          <a:lstStyle/>
          <a:p>
            <a:pPr algn="ctr"/>
            <a:r>
              <a:rPr lang="en-US" dirty="0">
                <a:latin typeface="AvenirNextforSAS" panose="020B0503020202020204" pitchFamily="34" charset="0"/>
              </a:rPr>
              <a:t>Make it official by getting a POA</a:t>
            </a:r>
          </a:p>
        </p:txBody>
      </p:sp>
      <p:sp>
        <p:nvSpPr>
          <p:cNvPr id="21" name="TextBox 20"/>
          <p:cNvSpPr txBox="1"/>
          <p:nvPr/>
        </p:nvSpPr>
        <p:spPr>
          <a:xfrm>
            <a:off x="9970963" y="3597070"/>
            <a:ext cx="1881068" cy="1477328"/>
          </a:xfrm>
          <a:prstGeom prst="rect">
            <a:avLst/>
          </a:prstGeom>
          <a:noFill/>
        </p:spPr>
        <p:txBody>
          <a:bodyPr wrap="square" rtlCol="0">
            <a:spAutoFit/>
          </a:bodyPr>
          <a:lstStyle/>
          <a:p>
            <a:pPr algn="ctr"/>
            <a:r>
              <a:rPr lang="en-US" dirty="0">
                <a:latin typeface="AvenirNextforSAS" panose="020B0503020202020204" pitchFamily="34" charset="0"/>
              </a:rPr>
              <a:t>Plan to transition money management responsibilities</a:t>
            </a:r>
          </a:p>
        </p:txBody>
      </p:sp>
      <p:sp>
        <p:nvSpPr>
          <p:cNvPr id="22" name="Oval 21">
            <a:extLst>
              <a:ext uri="{FF2B5EF4-FFF2-40B4-BE49-F238E27FC236}">
                <a16:creationId xmlns:a16="http://schemas.microsoft.com/office/drawing/2014/main" id="{EB4AFBEE-CC52-8448-8E92-64E351F1B2FD}"/>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0933624"/>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9"/>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background pattern&#10;&#10;Description automatically generated">
            <a:extLst>
              <a:ext uri="{FF2B5EF4-FFF2-40B4-BE49-F238E27FC236}">
                <a16:creationId xmlns:a16="http://schemas.microsoft.com/office/drawing/2014/main" id="{576AD448-6781-7F45-A04D-B91D4E8A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8" y="-2276109"/>
            <a:ext cx="17130049" cy="12212962"/>
          </a:xfrm>
          <a:prstGeom prst="rect">
            <a:avLst/>
          </a:prstGeom>
        </p:spPr>
      </p:pic>
      <p:sp>
        <p:nvSpPr>
          <p:cNvPr id="13" name="Rectangle 12">
            <a:extLst>
              <a:ext uri="{FF2B5EF4-FFF2-40B4-BE49-F238E27FC236}">
                <a16:creationId xmlns:a16="http://schemas.microsoft.com/office/drawing/2014/main" id="{EDA3F4D1-2572-5546-BB3D-B4720ED6F52E}"/>
              </a:ext>
            </a:extLst>
          </p:cNvPr>
          <p:cNvSpPr/>
          <p:nvPr/>
        </p:nvSpPr>
        <p:spPr>
          <a:xfrm>
            <a:off x="-2688534" y="1467287"/>
            <a:ext cx="13444161" cy="4881110"/>
          </a:xfrm>
          <a:prstGeom prst="rect">
            <a:avLst/>
          </a:prstGeom>
          <a:solidFill>
            <a:srgbClr val="0D9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16807"/>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Picking your financial advocate</a:t>
            </a:r>
          </a:p>
        </p:txBody>
      </p:sp>
    </p:spTree>
    <p:extLst>
      <p:ext uri="{BB962C8B-B14F-4D97-AF65-F5344CB8AC3E}">
        <p14:creationId xmlns:p14="http://schemas.microsoft.com/office/powerpoint/2010/main" val="4007416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is a financial advocate?</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808370" y="2091218"/>
            <a:ext cx="6545430" cy="2739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A financial advocate is someone you would trust to assist you with money management tasks if you couldn’t handle these tasks on your own.</a:t>
            </a:r>
          </a:p>
        </p:txBody>
      </p:sp>
      <p:sp>
        <p:nvSpPr>
          <p:cNvPr id="9" name="Oval 8">
            <a:extLst>
              <a:ext uri="{FF2B5EF4-FFF2-40B4-BE49-F238E27FC236}">
                <a16:creationId xmlns:a16="http://schemas.microsoft.com/office/drawing/2014/main" id="{485EFEB2-ADDC-C507-7E54-8EFAC603A22B}"/>
              </a:ext>
            </a:extLst>
          </p:cNvPr>
          <p:cNvSpPr/>
          <p:nvPr/>
        </p:nvSpPr>
        <p:spPr>
          <a:xfrm>
            <a:off x="838200" y="1554480"/>
            <a:ext cx="3276600" cy="327660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FCA385A0-3684-1A3D-F12C-5C1AF3625630}"/>
              </a:ext>
            </a:extLst>
          </p:cNvPr>
          <p:cNvSpPr txBox="1">
            <a:spLocks/>
          </p:cNvSpPr>
          <p:nvPr/>
        </p:nvSpPr>
        <p:spPr>
          <a:xfrm>
            <a:off x="1531770" y="1588298"/>
            <a:ext cx="1965960" cy="3039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35463" algn="l"/>
              </a:tabLst>
            </a:pPr>
            <a:r>
              <a:rPr lang="en-US" sz="24500" b="1" dirty="0">
                <a:solidFill>
                  <a:schemeClr val="bg1"/>
                </a:solidFill>
                <a:latin typeface="AvenirNextforSAS" panose="020B0503020202020204" pitchFamily="34" charset="0"/>
              </a:rPr>
              <a:t>?</a:t>
            </a:r>
          </a:p>
        </p:txBody>
      </p:sp>
    </p:spTree>
    <p:extLst>
      <p:ext uri="{BB962C8B-B14F-4D97-AF65-F5344CB8AC3E}">
        <p14:creationId xmlns:p14="http://schemas.microsoft.com/office/powerpoint/2010/main" val="2504397213"/>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There are many tasks that your financial advocate may help you with:</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766534" y="1643434"/>
            <a:ext cx="4986089" cy="3760892"/>
          </a:xfrm>
          <a:prstGeom prst="roundRect">
            <a:avLst/>
          </a:prstGeom>
          <a:solidFill>
            <a:srgbClr val="0D9748"/>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Managing your day-to-day expenses</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Paying your bills on time</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Monitoring your online accounts</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Paying back money you owe</a:t>
            </a:r>
          </a:p>
          <a:p>
            <a:pPr>
              <a:spcAft>
                <a:spcPts val="600"/>
              </a:spcAft>
              <a:buClr>
                <a:schemeClr val="accent3"/>
              </a:buClr>
              <a:tabLst>
                <a:tab pos="3087688" algn="l"/>
                <a:tab pos="3146425" algn="l"/>
              </a:tabLst>
            </a:pPr>
            <a:r>
              <a:rPr lang="en-US" sz="2400" dirty="0">
                <a:solidFill>
                  <a:schemeClr val="bg1"/>
                </a:solidFill>
                <a:latin typeface="AvenirNextforSAS" panose="020B0503020202020204" pitchFamily="34" charset="0"/>
              </a:rPr>
              <a:t>Overseeing and helping with investment decisions</a:t>
            </a:r>
          </a:p>
        </p:txBody>
      </p:sp>
      <p:sp>
        <p:nvSpPr>
          <p:cNvPr id="9" name="Content Placeholder 1"/>
          <p:cNvSpPr txBox="1">
            <a:spLocks/>
          </p:cNvSpPr>
          <p:nvPr/>
        </p:nvSpPr>
        <p:spPr>
          <a:xfrm>
            <a:off x="6105831" y="1643435"/>
            <a:ext cx="5247969" cy="3760892"/>
          </a:xfrm>
          <a:prstGeom prst="roundRect">
            <a:avLst/>
          </a:prstGeom>
          <a:solidFill>
            <a:srgbClr val="0D9748"/>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sz="2400" dirty="0">
                <a:solidFill>
                  <a:schemeClr val="bg1"/>
                </a:solidFill>
                <a:latin typeface="AvenirNextforSAS" panose="020B0503020202020204" pitchFamily="34" charset="0"/>
              </a:rPr>
              <a:t>Navigating insurance policies and filing claims</a:t>
            </a:r>
          </a:p>
          <a:p>
            <a:pPr>
              <a:spcAft>
                <a:spcPts val="600"/>
              </a:spcAft>
              <a:buClr>
                <a:schemeClr val="accent3"/>
              </a:buClr>
            </a:pPr>
            <a:r>
              <a:rPr lang="en-US" sz="2400" dirty="0">
                <a:solidFill>
                  <a:schemeClr val="bg1"/>
                </a:solidFill>
                <a:latin typeface="AvenirNextforSAS" panose="020B0503020202020204" pitchFamily="34" charset="0"/>
              </a:rPr>
              <a:t>Filing and paying your taxes</a:t>
            </a:r>
          </a:p>
          <a:p>
            <a:pPr>
              <a:spcAft>
                <a:spcPts val="600"/>
              </a:spcAft>
              <a:buClr>
                <a:schemeClr val="accent3"/>
              </a:buClr>
            </a:pPr>
            <a:r>
              <a:rPr lang="en-US" sz="2400" dirty="0">
                <a:solidFill>
                  <a:schemeClr val="bg1"/>
                </a:solidFill>
                <a:latin typeface="AvenirNextforSAS" panose="020B0503020202020204" pitchFamily="34" charset="0"/>
              </a:rPr>
              <a:t>Managing your property</a:t>
            </a:r>
          </a:p>
          <a:p>
            <a:pPr>
              <a:spcAft>
                <a:spcPts val="600"/>
              </a:spcAft>
              <a:buClr>
                <a:schemeClr val="accent3"/>
              </a:buClr>
            </a:pPr>
            <a:r>
              <a:rPr lang="en-US" sz="2400" dirty="0">
                <a:solidFill>
                  <a:schemeClr val="bg1"/>
                </a:solidFill>
                <a:latin typeface="AvenirNextforSAS" panose="020B0503020202020204" pitchFamily="34" charset="0"/>
              </a:rPr>
              <a:t>Applying for public benefits</a:t>
            </a:r>
          </a:p>
          <a:p>
            <a:pPr>
              <a:spcAft>
                <a:spcPts val="600"/>
              </a:spcAft>
              <a:buClr>
                <a:schemeClr val="accent3"/>
              </a:buClr>
            </a:pPr>
            <a:r>
              <a:rPr lang="en-US" sz="2400" dirty="0">
                <a:solidFill>
                  <a:schemeClr val="bg1"/>
                </a:solidFill>
                <a:latin typeface="AvenirNextforSAS" panose="020B0503020202020204" pitchFamily="34" charset="0"/>
              </a:rPr>
              <a:t>Donating to charitable causes</a:t>
            </a:r>
          </a:p>
        </p:txBody>
      </p:sp>
    </p:spTree>
    <p:extLst>
      <p:ext uri="{BB962C8B-B14F-4D97-AF65-F5344CB8AC3E}">
        <p14:creationId xmlns:p14="http://schemas.microsoft.com/office/powerpoint/2010/main" val="3170680118"/>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413799" y="2184461"/>
            <a:ext cx="6521423" cy="3924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sz="3200" b="1" dirty="0">
                <a:solidFill>
                  <a:srgbClr val="0D9748"/>
                </a:solidFill>
                <a:latin typeface="AvenirNextforSAS" panose="020B0503020202020204" pitchFamily="34" charset="0"/>
              </a:rPr>
              <a:t>It’s a big role, so you want to pick the right person…</a:t>
            </a:r>
          </a:p>
          <a:p>
            <a:pPr marL="0" indent="0">
              <a:spcAft>
                <a:spcPts val="600"/>
              </a:spcAft>
              <a:buClr>
                <a:schemeClr val="accent3"/>
              </a:buClr>
              <a:buNone/>
            </a:pPr>
            <a:r>
              <a:rPr lang="en-US" sz="3200" dirty="0">
                <a:latin typeface="AvenirNextforSAS" panose="020B0503020202020204" pitchFamily="34" charset="0"/>
              </a:rPr>
              <a:t>What qualities should you look for in a financial advocate?</a:t>
            </a:r>
          </a:p>
        </p:txBody>
      </p:sp>
      <p:sp>
        <p:nvSpPr>
          <p:cNvPr id="10" name="Title 4">
            <a:extLst>
              <a:ext uri="{FF2B5EF4-FFF2-40B4-BE49-F238E27FC236}">
                <a16:creationId xmlns:a16="http://schemas.microsoft.com/office/drawing/2014/main" id="{CC4C3D3E-DCEB-B28A-23FE-22D51AD4E020}"/>
              </a:ext>
            </a:extLst>
          </p:cNvPr>
          <p:cNvSpPr txBox="1">
            <a:spLocks/>
          </p:cNvSpPr>
          <p:nvPr/>
        </p:nvSpPr>
        <p:spPr>
          <a:xfrm>
            <a:off x="1531770" y="1588298"/>
            <a:ext cx="1965960" cy="3039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35463" algn="l"/>
              </a:tabLst>
            </a:pPr>
            <a:r>
              <a:rPr lang="en-US" sz="24500" b="1" dirty="0">
                <a:solidFill>
                  <a:schemeClr val="bg1"/>
                </a:solidFill>
                <a:latin typeface="AvenirNextforSAS" panose="020B0503020202020204" pitchFamily="34" charset="0"/>
              </a:rPr>
              <a:t>?</a:t>
            </a:r>
          </a:p>
        </p:txBody>
      </p:sp>
      <p:sp>
        <p:nvSpPr>
          <p:cNvPr id="8" name="Oval 7">
            <a:extLst>
              <a:ext uri="{FF2B5EF4-FFF2-40B4-BE49-F238E27FC236}">
                <a16:creationId xmlns:a16="http://schemas.microsoft.com/office/drawing/2014/main" id="{8FC09CCE-5AA1-1199-5AD8-ED274BC89BA8}"/>
              </a:ext>
            </a:extLst>
          </p:cNvPr>
          <p:cNvSpPr/>
          <p:nvPr/>
        </p:nvSpPr>
        <p:spPr>
          <a:xfrm>
            <a:off x="838200" y="1966027"/>
            <a:ext cx="2882030" cy="2856493"/>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con&#10;&#10;Description automatically generated">
            <a:extLst>
              <a:ext uri="{FF2B5EF4-FFF2-40B4-BE49-F238E27FC236}">
                <a16:creationId xmlns:a16="http://schemas.microsoft.com/office/drawing/2014/main" id="{3031869A-DF2D-31A1-7154-76EC66A1A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1903989"/>
            <a:ext cx="2730590" cy="2730590"/>
          </a:xfrm>
          <a:prstGeom prst="rect">
            <a:avLst/>
          </a:prstGeom>
        </p:spPr>
      </p:pic>
    </p:spTree>
    <p:extLst>
      <p:ext uri="{BB962C8B-B14F-4D97-AF65-F5344CB8AC3E}">
        <p14:creationId xmlns:p14="http://schemas.microsoft.com/office/powerpoint/2010/main" val="3445592992"/>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30E5990D-8A33-7AC4-3324-672EBF3B55AE}"/>
              </a:ext>
            </a:extLst>
          </p:cNvPr>
          <p:cNvSpPr/>
          <p:nvPr/>
        </p:nvSpPr>
        <p:spPr>
          <a:xfrm>
            <a:off x="1636502" y="1238743"/>
            <a:ext cx="10104120" cy="4217080"/>
          </a:xfrm>
          <a:prstGeom prst="roundRect">
            <a:avLst/>
          </a:prstGeom>
          <a:solidFill>
            <a:srgbClr val="00943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3361944" y="2027026"/>
            <a:ext cx="3659801"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Trustworthy</a:t>
            </a:r>
          </a:p>
          <a:p>
            <a:r>
              <a:rPr lang="en-US" sz="2600" dirty="0">
                <a:latin typeface="AvenirNextforSAS" panose="020B0503020202020204" pitchFamily="34" charset="0"/>
              </a:rPr>
              <a:t>Organized</a:t>
            </a:r>
          </a:p>
          <a:p>
            <a:r>
              <a:rPr lang="en-US" sz="2600" dirty="0">
                <a:latin typeface="AvenirNextforSAS" panose="020B0503020202020204" pitchFamily="34" charset="0"/>
              </a:rPr>
              <a:t>Understands your needs and what is important to you</a:t>
            </a:r>
          </a:p>
          <a:p>
            <a:r>
              <a:rPr lang="en-US" sz="2600" dirty="0">
                <a:latin typeface="AvenirNextforSAS" panose="020B0503020202020204" pitchFamily="34" charset="0"/>
              </a:rPr>
              <a:t>Available to help and reliable</a:t>
            </a:r>
          </a:p>
        </p:txBody>
      </p:sp>
      <p:sp>
        <p:nvSpPr>
          <p:cNvPr id="2" name="Oval 1">
            <a:extLst>
              <a:ext uri="{FF2B5EF4-FFF2-40B4-BE49-F238E27FC236}">
                <a16:creationId xmlns:a16="http://schemas.microsoft.com/office/drawing/2014/main" id="{3C33CBAB-D404-BD81-26AA-DE0A5EC0AADD}"/>
              </a:ext>
            </a:extLst>
          </p:cNvPr>
          <p:cNvSpPr/>
          <p:nvPr/>
        </p:nvSpPr>
        <p:spPr>
          <a:xfrm>
            <a:off x="838200" y="2179523"/>
            <a:ext cx="2103120" cy="2103120"/>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a:extLst>
              <a:ext uri="{FF2B5EF4-FFF2-40B4-BE49-F238E27FC236}">
                <a16:creationId xmlns:a16="http://schemas.microsoft.com/office/drawing/2014/main" id="{00035399-D676-CF23-578F-5C7763551D55}"/>
              </a:ext>
            </a:extLst>
          </p:cNvPr>
          <p:cNvSpPr txBox="1">
            <a:spLocks/>
          </p:cNvSpPr>
          <p:nvPr/>
        </p:nvSpPr>
        <p:spPr>
          <a:xfrm>
            <a:off x="7735823" y="2027026"/>
            <a:ext cx="3659801"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Smart decision-maker</a:t>
            </a:r>
          </a:p>
          <a:p>
            <a:r>
              <a:rPr lang="en-US" sz="2600" dirty="0">
                <a:latin typeface="AvenirNextforSAS" panose="020B0503020202020204" pitchFamily="34" charset="0"/>
              </a:rPr>
              <a:t>Good communicator</a:t>
            </a:r>
          </a:p>
          <a:p>
            <a:r>
              <a:rPr lang="en-US" sz="2600" dirty="0">
                <a:latin typeface="AvenirNextforSAS" panose="020B0503020202020204" pitchFamily="34" charset="0"/>
              </a:rPr>
              <a:t>Good listener</a:t>
            </a:r>
          </a:p>
          <a:p>
            <a:r>
              <a:rPr lang="en-US" sz="2600" dirty="0">
                <a:latin typeface="AvenirNextforSAS" panose="020B0503020202020204" pitchFamily="34" charset="0"/>
              </a:rPr>
              <a:t>Puts your needs first</a:t>
            </a:r>
          </a:p>
          <a:p>
            <a:r>
              <a:rPr lang="en-US" sz="2600" dirty="0">
                <a:latin typeface="AvenirNextforSAS" panose="020B0503020202020204" pitchFamily="34" charset="0"/>
              </a:rPr>
              <a:t>Financially savvy</a:t>
            </a:r>
          </a:p>
        </p:txBody>
      </p:sp>
      <p:sp>
        <p:nvSpPr>
          <p:cNvPr id="11" name="Content Placeholder 1">
            <a:extLst>
              <a:ext uri="{FF2B5EF4-FFF2-40B4-BE49-F238E27FC236}">
                <a16:creationId xmlns:a16="http://schemas.microsoft.com/office/drawing/2014/main" id="{E59A8469-09EF-8590-4E8E-7FC9FBF77EFA}"/>
              </a:ext>
            </a:extLst>
          </p:cNvPr>
          <p:cNvSpPr txBox="1">
            <a:spLocks/>
          </p:cNvSpPr>
          <p:nvPr/>
        </p:nvSpPr>
        <p:spPr>
          <a:xfrm>
            <a:off x="3361945" y="1543438"/>
            <a:ext cx="7591720" cy="636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943A"/>
                </a:solidFill>
              </a:rPr>
              <a:t>Look for these positive qualities</a:t>
            </a:r>
            <a:endParaRPr lang="en-US" dirty="0">
              <a:solidFill>
                <a:srgbClr val="00943A"/>
              </a:solidFill>
            </a:endParaRPr>
          </a:p>
        </p:txBody>
      </p:sp>
      <p:pic>
        <p:nvPicPr>
          <p:cNvPr id="13" name="Picture 12" descr="Icon&#10;&#10;Description automatically generated">
            <a:extLst>
              <a:ext uri="{FF2B5EF4-FFF2-40B4-BE49-F238E27FC236}">
                <a16:creationId xmlns:a16="http://schemas.microsoft.com/office/drawing/2014/main" id="{A6AA5050-B873-9B3C-09B1-D24BDB733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76" y="2443003"/>
            <a:ext cx="1504360" cy="1504360"/>
          </a:xfrm>
          <a:prstGeom prst="rect">
            <a:avLst/>
          </a:prstGeom>
        </p:spPr>
      </p:pic>
    </p:spTree>
    <p:extLst>
      <p:ext uri="{BB962C8B-B14F-4D97-AF65-F5344CB8AC3E}">
        <p14:creationId xmlns:p14="http://schemas.microsoft.com/office/powerpoint/2010/main" val="4078867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4808370" y="2089946"/>
            <a:ext cx="5349240" cy="3924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sz="3200" b="1" dirty="0">
                <a:solidFill>
                  <a:srgbClr val="FF6B12"/>
                </a:solidFill>
                <a:latin typeface="AvenirNextforSAS" panose="020B0503020202020204" pitchFamily="34" charset="0"/>
              </a:rPr>
              <a:t>It’s a big role, so you want to pick the right person…</a:t>
            </a:r>
          </a:p>
          <a:p>
            <a:pPr marL="0" indent="0">
              <a:spcAft>
                <a:spcPts val="600"/>
              </a:spcAft>
              <a:buClr>
                <a:schemeClr val="accent3"/>
              </a:buClr>
              <a:buNone/>
            </a:pPr>
            <a:r>
              <a:rPr lang="en-US" sz="3200" dirty="0">
                <a:latin typeface="AvenirNextforSAS" panose="020B0503020202020204" pitchFamily="34" charset="0"/>
              </a:rPr>
              <a:t>What qualities should you avoid in a financial advocate?</a:t>
            </a:r>
          </a:p>
        </p:txBody>
      </p:sp>
      <p:sp>
        <p:nvSpPr>
          <p:cNvPr id="2" name="Oval 1">
            <a:extLst>
              <a:ext uri="{FF2B5EF4-FFF2-40B4-BE49-F238E27FC236}">
                <a16:creationId xmlns:a16="http://schemas.microsoft.com/office/drawing/2014/main" id="{3C33CBAB-D404-BD81-26AA-DE0A5EC0AADD}"/>
              </a:ext>
            </a:extLst>
          </p:cNvPr>
          <p:cNvSpPr/>
          <p:nvPr/>
        </p:nvSpPr>
        <p:spPr>
          <a:xfrm>
            <a:off x="838200" y="1554480"/>
            <a:ext cx="3276600" cy="3276600"/>
          </a:xfrm>
          <a:prstGeom prst="ellipse">
            <a:avLst/>
          </a:prstGeom>
          <a:solidFill>
            <a:srgbClr val="FF6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CC4C3D3E-DCEB-B28A-23FE-22D51AD4E020}"/>
              </a:ext>
            </a:extLst>
          </p:cNvPr>
          <p:cNvSpPr txBox="1">
            <a:spLocks/>
          </p:cNvSpPr>
          <p:nvPr/>
        </p:nvSpPr>
        <p:spPr>
          <a:xfrm>
            <a:off x="1531770" y="1588298"/>
            <a:ext cx="1965960" cy="30396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35463" algn="l"/>
              </a:tabLst>
            </a:pPr>
            <a:r>
              <a:rPr lang="en-US" sz="24500" b="1" dirty="0">
                <a:solidFill>
                  <a:schemeClr val="bg1"/>
                </a:solidFill>
                <a:latin typeface="AvenirNextforSAS" panose="020B0503020202020204" pitchFamily="34" charset="0"/>
              </a:rPr>
              <a:t>?</a:t>
            </a:r>
          </a:p>
        </p:txBody>
      </p:sp>
    </p:spTree>
    <p:extLst>
      <p:ext uri="{BB962C8B-B14F-4D97-AF65-F5344CB8AC3E}">
        <p14:creationId xmlns:p14="http://schemas.microsoft.com/office/powerpoint/2010/main" val="2648072028"/>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DAFF886-3C1C-3841-7071-0A0FBA09D20F}"/>
              </a:ext>
            </a:extLst>
          </p:cNvPr>
          <p:cNvSpPr/>
          <p:nvPr/>
        </p:nvSpPr>
        <p:spPr>
          <a:xfrm>
            <a:off x="1636502" y="1238743"/>
            <a:ext cx="10104120" cy="4217080"/>
          </a:xfrm>
          <a:prstGeom prst="roundRect">
            <a:avLst/>
          </a:prstGeom>
          <a:solidFill>
            <a:srgbClr val="FF6B12">
              <a:alpha val="138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38200" y="431227"/>
            <a:ext cx="7285019" cy="76189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Group response</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3361944" y="2138815"/>
            <a:ext cx="4271308"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Dishonest or secretive</a:t>
            </a:r>
          </a:p>
          <a:p>
            <a:r>
              <a:rPr lang="en-US" sz="2600" dirty="0">
                <a:latin typeface="AvenirNextforSAS" panose="020B0503020202020204" pitchFamily="34" charset="0"/>
              </a:rPr>
              <a:t>Doesn’t pay bills on time</a:t>
            </a:r>
          </a:p>
          <a:p>
            <a:r>
              <a:rPr lang="en-US" sz="2600" dirty="0">
                <a:latin typeface="AvenirNextforSAS" panose="020B0503020202020204" pitchFamily="34" charset="0"/>
              </a:rPr>
              <a:t>Faces personal legal or financial troubles</a:t>
            </a:r>
          </a:p>
          <a:p>
            <a:r>
              <a:rPr lang="en-US" sz="2600" dirty="0">
                <a:latin typeface="AvenirNextforSAS" panose="020B0503020202020204" pitchFamily="34" charset="0"/>
              </a:rPr>
              <a:t>Has a serious mental health or addiction issue</a:t>
            </a:r>
          </a:p>
        </p:txBody>
      </p:sp>
      <p:sp>
        <p:nvSpPr>
          <p:cNvPr id="2" name="Oval 1">
            <a:extLst>
              <a:ext uri="{FF2B5EF4-FFF2-40B4-BE49-F238E27FC236}">
                <a16:creationId xmlns:a16="http://schemas.microsoft.com/office/drawing/2014/main" id="{3C33CBAB-D404-BD81-26AA-DE0A5EC0AADD}"/>
              </a:ext>
            </a:extLst>
          </p:cNvPr>
          <p:cNvSpPr/>
          <p:nvPr/>
        </p:nvSpPr>
        <p:spPr>
          <a:xfrm>
            <a:off x="807421" y="2225146"/>
            <a:ext cx="2103120" cy="2103120"/>
          </a:xfrm>
          <a:prstGeom prst="ellipse">
            <a:avLst/>
          </a:prstGeom>
          <a:solidFill>
            <a:srgbClr val="FF6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a:extLst>
              <a:ext uri="{FF2B5EF4-FFF2-40B4-BE49-F238E27FC236}">
                <a16:creationId xmlns:a16="http://schemas.microsoft.com/office/drawing/2014/main" id="{00035399-D676-CF23-578F-5C7763551D55}"/>
              </a:ext>
            </a:extLst>
          </p:cNvPr>
          <p:cNvSpPr txBox="1">
            <a:spLocks/>
          </p:cNvSpPr>
          <p:nvPr/>
        </p:nvSpPr>
        <p:spPr>
          <a:xfrm>
            <a:off x="7735823" y="2138815"/>
            <a:ext cx="3659801" cy="34978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venirNextforSAS" panose="020B0503020202020204" pitchFamily="34" charset="0"/>
              </a:rPr>
              <a:t>Likes to gamble</a:t>
            </a:r>
          </a:p>
          <a:p>
            <a:r>
              <a:rPr lang="en-US" sz="2600" dirty="0">
                <a:latin typeface="AvenirNextforSAS" panose="020B0503020202020204" pitchFamily="34" charset="0"/>
              </a:rPr>
              <a:t>Owes money</a:t>
            </a:r>
          </a:p>
          <a:p>
            <a:r>
              <a:rPr lang="en-US" sz="2600" dirty="0">
                <a:latin typeface="AvenirNextforSAS" panose="020B0503020202020204" pitchFamily="34" charset="0"/>
              </a:rPr>
              <a:t>Has a strong sense of entitlement</a:t>
            </a:r>
          </a:p>
          <a:p>
            <a:r>
              <a:rPr lang="en-US" sz="2600" dirty="0">
                <a:latin typeface="AvenirNextforSAS" panose="020B0503020202020204" pitchFamily="34" charset="0"/>
              </a:rPr>
              <a:t>Doesn’t get along with the people </a:t>
            </a:r>
            <a:br>
              <a:rPr lang="en-US" sz="2600" dirty="0">
                <a:latin typeface="AvenirNextforSAS" panose="020B0503020202020204" pitchFamily="34" charset="0"/>
              </a:rPr>
            </a:br>
            <a:r>
              <a:rPr lang="en-US" sz="2600" dirty="0">
                <a:latin typeface="AvenirNextforSAS" panose="020B0503020202020204" pitchFamily="34" charset="0"/>
              </a:rPr>
              <a:t>who matter to you</a:t>
            </a:r>
          </a:p>
        </p:txBody>
      </p:sp>
      <p:sp>
        <p:nvSpPr>
          <p:cNvPr id="11" name="Content Placeholder 1">
            <a:extLst>
              <a:ext uri="{FF2B5EF4-FFF2-40B4-BE49-F238E27FC236}">
                <a16:creationId xmlns:a16="http://schemas.microsoft.com/office/drawing/2014/main" id="{E59A8469-09EF-8590-4E8E-7FC9FBF77EFA}"/>
              </a:ext>
            </a:extLst>
          </p:cNvPr>
          <p:cNvSpPr txBox="1">
            <a:spLocks/>
          </p:cNvSpPr>
          <p:nvPr/>
        </p:nvSpPr>
        <p:spPr>
          <a:xfrm>
            <a:off x="3361945" y="1589061"/>
            <a:ext cx="7591720" cy="636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6B12"/>
                </a:solidFill>
              </a:rPr>
              <a:t>Avoid these characteristics</a:t>
            </a:r>
            <a:endParaRPr lang="en-US" dirty="0">
              <a:solidFill>
                <a:srgbClr val="FF6B12"/>
              </a:solidFill>
            </a:endParaRPr>
          </a:p>
        </p:txBody>
      </p:sp>
      <p:pic>
        <p:nvPicPr>
          <p:cNvPr id="12" name="Picture 11" descr="Icon&#10;&#10;Description automatically generated">
            <a:extLst>
              <a:ext uri="{FF2B5EF4-FFF2-40B4-BE49-F238E27FC236}">
                <a16:creationId xmlns:a16="http://schemas.microsoft.com/office/drawing/2014/main" id="{0609EF02-80B0-E3AE-C8CF-047FF93CD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93" y="2488626"/>
            <a:ext cx="1504360" cy="1504360"/>
          </a:xfrm>
          <a:prstGeom prst="rect">
            <a:avLst/>
          </a:prstGeom>
        </p:spPr>
      </p:pic>
    </p:spTree>
    <p:extLst>
      <p:ext uri="{BB962C8B-B14F-4D97-AF65-F5344CB8AC3E}">
        <p14:creationId xmlns:p14="http://schemas.microsoft.com/office/powerpoint/2010/main" val="3757854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Financial advocate myth busters</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910533" y="1444488"/>
            <a:ext cx="7409835" cy="39939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b="1" dirty="0">
                <a:latin typeface="AvenirNextforSAS" panose="020B0503020202020204" pitchFamily="34" charset="0"/>
              </a:rPr>
              <a:t>Myth: </a:t>
            </a:r>
            <a:r>
              <a:rPr lang="en-US" dirty="0">
                <a:latin typeface="AvenirNextforSAS" panose="020B0503020202020204" pitchFamily="34" charset="0"/>
              </a:rPr>
              <a:t>“I don’t need a financial advocate because my spouse will manage our money if anything happens to me.” </a:t>
            </a:r>
          </a:p>
          <a:p>
            <a:pPr marL="0" indent="0">
              <a:buNone/>
            </a:pPr>
            <a:r>
              <a:rPr lang="en-US" b="1" dirty="0">
                <a:latin typeface="AvenirNextforSAS" panose="020B0503020202020204" pitchFamily="34" charset="0"/>
              </a:rPr>
              <a:t>Reality: </a:t>
            </a:r>
            <a:r>
              <a:rPr lang="en-US" dirty="0">
                <a:latin typeface="AvenirNextforSAS" panose="020B0503020202020204" pitchFamily="34" charset="0"/>
              </a:rPr>
              <a:t>Although your spouse or partner may be the best choice now, you may outlive them or they may not be able to help with your finances because of a serious health issue. This is why it is so important to choose a back-up financial advocate in case your spouse or partner can’t play that role. </a:t>
            </a:r>
            <a:endParaRPr lang="en-US" b="1" dirty="0">
              <a:latin typeface="AvenirNextforSAS" panose="020B0503020202020204" pitchFamily="34" charset="0"/>
            </a:endParaRPr>
          </a:p>
        </p:txBody>
      </p:sp>
      <p:sp>
        <p:nvSpPr>
          <p:cNvPr id="11" name="Oval 10">
            <a:extLst>
              <a:ext uri="{FF2B5EF4-FFF2-40B4-BE49-F238E27FC236}">
                <a16:creationId xmlns:a16="http://schemas.microsoft.com/office/drawing/2014/main" id="{4254DED4-5B1D-7D7C-4490-D052F7DFEF5D}"/>
              </a:ext>
            </a:extLst>
          </p:cNvPr>
          <p:cNvSpPr/>
          <p:nvPr/>
        </p:nvSpPr>
        <p:spPr>
          <a:xfrm>
            <a:off x="8822874" y="1966028"/>
            <a:ext cx="2385974" cy="2385974"/>
          </a:xfrm>
          <a:prstGeom prst="ellipse">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7831788-3157-8394-E055-093AE3258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467" y="2134324"/>
            <a:ext cx="2049381" cy="2049381"/>
          </a:xfrm>
          <a:prstGeom prst="rect">
            <a:avLst/>
          </a:prstGeom>
        </p:spPr>
      </p:pic>
    </p:spTree>
    <p:extLst>
      <p:ext uri="{BB962C8B-B14F-4D97-AF65-F5344CB8AC3E}">
        <p14:creationId xmlns:p14="http://schemas.microsoft.com/office/powerpoint/2010/main" val="2236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Pair and share</a:t>
            </a:r>
          </a:p>
        </p:txBody>
      </p:sp>
      <p:sp>
        <p:nvSpPr>
          <p:cNvPr id="8" name="Content Placeholder 1"/>
          <p:cNvSpPr txBox="1">
            <a:spLocks/>
          </p:cNvSpPr>
          <p:nvPr/>
        </p:nvSpPr>
        <p:spPr>
          <a:xfrm>
            <a:off x="838200" y="1903989"/>
            <a:ext cx="10873154"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p:cNvSpPr txBox="1">
            <a:spLocks/>
          </p:cNvSpPr>
          <p:nvPr/>
        </p:nvSpPr>
        <p:spPr>
          <a:xfrm>
            <a:off x="3553384" y="1379234"/>
            <a:ext cx="7954133" cy="39443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Step 1: Select a conversation partner sitting near you.</a:t>
            </a:r>
          </a:p>
          <a:p>
            <a:pPr marL="0" indent="0">
              <a:spcAft>
                <a:spcPts val="600"/>
              </a:spcAft>
              <a:buClr>
                <a:schemeClr val="accent3"/>
              </a:buClr>
              <a:buNone/>
            </a:pPr>
            <a:r>
              <a:rPr lang="en-US" dirty="0">
                <a:latin typeface="AvenirNextforSAS" panose="020B0503020202020204" pitchFamily="34" charset="0"/>
              </a:rPr>
              <a:t>Step 2: Take turns responding to the following prompt </a:t>
            </a:r>
            <a:r>
              <a:rPr lang="en-US" sz="1800" dirty="0" smtClean="0">
                <a:latin typeface="AvenirNextforSAS" panose="020B0503020202020204" pitchFamily="34" charset="0"/>
              </a:rPr>
              <a:t>(2 </a:t>
            </a:r>
            <a:r>
              <a:rPr lang="en-US" sz="1800" dirty="0">
                <a:latin typeface="AvenirNextforSAS" panose="020B0503020202020204" pitchFamily="34" charset="0"/>
              </a:rPr>
              <a:t>min each)</a:t>
            </a:r>
            <a:r>
              <a:rPr lang="en-US" sz="1600" dirty="0">
                <a:latin typeface="AvenirNextforSAS" panose="020B0503020202020204" pitchFamily="34" charset="0"/>
              </a:rPr>
              <a:t>:</a:t>
            </a:r>
            <a:endParaRPr lang="en-US" dirty="0">
              <a:latin typeface="AvenirNextforSAS" panose="020B0503020202020204" pitchFamily="34" charset="0"/>
            </a:endParaRPr>
          </a:p>
          <a:p>
            <a:pPr marL="0" indent="0">
              <a:spcAft>
                <a:spcPts val="600"/>
              </a:spcAft>
              <a:buClr>
                <a:schemeClr val="accent3"/>
              </a:buClr>
              <a:buNone/>
            </a:pPr>
            <a:r>
              <a:rPr lang="en-US" b="1" dirty="0">
                <a:latin typeface="AvenirNextforSAS" panose="020B0503020202020204" pitchFamily="34" charset="0"/>
              </a:rPr>
              <a:t>Who are you considering asking to be your financial advocate?  What makes you want to pick this person or people?</a:t>
            </a:r>
          </a:p>
          <a:p>
            <a:pPr marL="0" indent="0">
              <a:spcAft>
                <a:spcPts val="600"/>
              </a:spcAft>
              <a:buClr>
                <a:schemeClr val="accent3"/>
              </a:buClr>
              <a:buNone/>
            </a:pPr>
            <a:r>
              <a:rPr lang="en-US" dirty="0">
                <a:latin typeface="AvenirNextforSAS" panose="020B0503020202020204" pitchFamily="34" charset="0"/>
              </a:rPr>
              <a:t>Step 3: Volunteers share what they discussed with their partner with the facilitator and broader group.</a:t>
            </a:r>
          </a:p>
        </p:txBody>
      </p:sp>
      <p:sp>
        <p:nvSpPr>
          <p:cNvPr id="9" name="Oval 8">
            <a:extLst>
              <a:ext uri="{FF2B5EF4-FFF2-40B4-BE49-F238E27FC236}">
                <a16:creationId xmlns:a16="http://schemas.microsoft.com/office/drawing/2014/main" id="{8FC09CCE-5AA1-1199-5AD8-ED274BC89BA8}"/>
              </a:ext>
            </a:extLst>
          </p:cNvPr>
          <p:cNvSpPr/>
          <p:nvPr/>
        </p:nvSpPr>
        <p:spPr>
          <a:xfrm>
            <a:off x="838200" y="1966028"/>
            <a:ext cx="2385974" cy="2385974"/>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3031869A-DF2D-31A1-7154-76EC66A1A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1903989"/>
            <a:ext cx="2260600" cy="2260600"/>
          </a:xfrm>
          <a:prstGeom prst="rect">
            <a:avLst/>
          </a:prstGeom>
        </p:spPr>
      </p:pic>
    </p:spTree>
    <p:extLst>
      <p:ext uri="{BB962C8B-B14F-4D97-AF65-F5344CB8AC3E}">
        <p14:creationId xmlns:p14="http://schemas.microsoft.com/office/powerpoint/2010/main" val="290428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display&#10;&#10;Description automatically generated">
            <a:extLst>
              <a:ext uri="{FF2B5EF4-FFF2-40B4-BE49-F238E27FC236}">
                <a16:creationId xmlns:a16="http://schemas.microsoft.com/office/drawing/2014/main" id="{2C4068A7-EF08-3F47-92EA-4A6599A7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7" y="-2276109"/>
            <a:ext cx="17130048" cy="12212962"/>
          </a:xfrm>
          <a:prstGeom prst="rect">
            <a:avLst/>
          </a:prstGeom>
        </p:spPr>
      </p:pic>
      <p:sp>
        <p:nvSpPr>
          <p:cNvPr id="9" name="Rectangle 8">
            <a:extLst>
              <a:ext uri="{FF2B5EF4-FFF2-40B4-BE49-F238E27FC236}">
                <a16:creationId xmlns:a16="http://schemas.microsoft.com/office/drawing/2014/main" id="{3FC72AFA-B582-2340-8305-1ACE68CB941E}"/>
              </a:ext>
            </a:extLst>
          </p:cNvPr>
          <p:cNvSpPr/>
          <p:nvPr/>
        </p:nvSpPr>
        <p:spPr>
          <a:xfrm>
            <a:off x="-2648341" y="1085449"/>
            <a:ext cx="13444161" cy="4881110"/>
          </a:xfrm>
          <a:prstGeom prst="rect">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44208"/>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Overview</a:t>
            </a:r>
          </a:p>
        </p:txBody>
      </p:sp>
    </p:spTree>
    <p:extLst>
      <p:ext uri="{BB962C8B-B14F-4D97-AF65-F5344CB8AC3E}">
        <p14:creationId xmlns:p14="http://schemas.microsoft.com/office/powerpoint/2010/main" val="1239158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Aging solo?</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1" y="1441238"/>
            <a:ext cx="10587266" cy="954107"/>
          </a:xfrm>
          <a:prstGeom prst="rect">
            <a:avLst/>
          </a:prstGeom>
          <a:noFill/>
        </p:spPr>
        <p:txBody>
          <a:bodyPr wrap="square" rtlCol="0">
            <a:spAutoFit/>
          </a:bodyPr>
          <a:lstStyle/>
          <a:p>
            <a:r>
              <a:rPr lang="en-US" sz="2800" dirty="0">
                <a:latin typeface="AvenirNextforSAS" panose="020B0503020202020204" pitchFamily="34" charset="0"/>
              </a:rPr>
              <a:t>The Thinking Ahead Roadmap has suggestions on who you might choose to be your financial advocate.</a:t>
            </a:r>
            <a:endParaRPr lang="en-US" sz="2800" dirty="0"/>
          </a:p>
        </p:txBody>
      </p:sp>
    </p:spTree>
    <p:extLst>
      <p:ext uri="{BB962C8B-B14F-4D97-AF65-F5344CB8AC3E}">
        <p14:creationId xmlns:p14="http://schemas.microsoft.com/office/powerpoint/2010/main" val="3713492767"/>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splay&#10;&#10;Description automatically generated">
            <a:extLst>
              <a:ext uri="{FF2B5EF4-FFF2-40B4-BE49-F238E27FC236}">
                <a16:creationId xmlns:a16="http://schemas.microsoft.com/office/drawing/2014/main" id="{2C4068A7-EF08-3F47-92EA-4A6599A7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7" y="-2276109"/>
            <a:ext cx="17130048" cy="12212962"/>
          </a:xfrm>
          <a:prstGeom prst="rect">
            <a:avLst/>
          </a:prstGeom>
        </p:spPr>
      </p:pic>
      <p:sp>
        <p:nvSpPr>
          <p:cNvPr id="9" name="Rectangle 8">
            <a:extLst>
              <a:ext uri="{FF2B5EF4-FFF2-40B4-BE49-F238E27FC236}">
                <a16:creationId xmlns:a16="http://schemas.microsoft.com/office/drawing/2014/main" id="{3FC72AFA-B582-2340-8305-1ACE68CB941E}"/>
              </a:ext>
            </a:extLst>
          </p:cNvPr>
          <p:cNvSpPr/>
          <p:nvPr/>
        </p:nvSpPr>
        <p:spPr>
          <a:xfrm>
            <a:off x="-2648341" y="1085449"/>
            <a:ext cx="13444161" cy="4881110"/>
          </a:xfrm>
          <a:prstGeom prst="rect">
            <a:avLst/>
          </a:prstGeom>
          <a:solidFill>
            <a:srgbClr val="1F5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44208"/>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Get your finances in order</a:t>
            </a:r>
          </a:p>
        </p:txBody>
      </p:sp>
    </p:spTree>
    <p:extLst>
      <p:ext uri="{BB962C8B-B14F-4D97-AF65-F5344CB8AC3E}">
        <p14:creationId xmlns:p14="http://schemas.microsoft.com/office/powerpoint/2010/main" val="4252039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Your financial inventory should include… </a:t>
            </a:r>
          </a:p>
        </p:txBody>
      </p:sp>
      <p:sp>
        <p:nvSpPr>
          <p:cNvPr id="8" name="Content Placeholder 1"/>
          <p:cNvSpPr txBox="1">
            <a:spLocks/>
          </p:cNvSpPr>
          <p:nvPr/>
        </p:nvSpPr>
        <p:spPr>
          <a:xfrm>
            <a:off x="838200" y="1461537"/>
            <a:ext cx="10616381" cy="37608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dirty="0">
                <a:latin typeface="AvenirNextforSAS" panose="020B0503020202020204" pitchFamily="34" charset="0"/>
              </a:rPr>
              <a:t>Name of financial institutions/insurance companies</a:t>
            </a:r>
          </a:p>
          <a:p>
            <a:pPr>
              <a:spcAft>
                <a:spcPts val="600"/>
              </a:spcAft>
              <a:buClr>
                <a:schemeClr val="accent3"/>
              </a:buClr>
            </a:pPr>
            <a:r>
              <a:rPr lang="en-US" dirty="0">
                <a:latin typeface="AvenirNextforSAS" panose="020B0503020202020204" pitchFamily="34" charset="0"/>
              </a:rPr>
              <a:t>Location and contact information of agent/banker/advisor</a:t>
            </a:r>
          </a:p>
          <a:p>
            <a:pPr>
              <a:spcAft>
                <a:spcPts val="600"/>
              </a:spcAft>
              <a:buClr>
                <a:schemeClr val="accent3"/>
              </a:buClr>
            </a:pPr>
            <a:r>
              <a:rPr lang="en-US" dirty="0">
                <a:latin typeface="AvenirNextforSAS" panose="020B0503020202020204" pitchFamily="34" charset="0"/>
              </a:rPr>
              <a:t>Account number(s)</a:t>
            </a:r>
          </a:p>
          <a:p>
            <a:pPr>
              <a:spcAft>
                <a:spcPts val="600"/>
              </a:spcAft>
              <a:buClr>
                <a:schemeClr val="accent3"/>
              </a:buClr>
            </a:pPr>
            <a:r>
              <a:rPr lang="en-US" dirty="0">
                <a:latin typeface="AvenirNextforSAS" panose="020B0503020202020204" pitchFamily="34" charset="0"/>
              </a:rPr>
              <a:t>Account value(s), if applicable</a:t>
            </a:r>
          </a:p>
          <a:p>
            <a:pPr>
              <a:spcAft>
                <a:spcPts val="600"/>
              </a:spcAft>
              <a:buClr>
                <a:schemeClr val="accent3"/>
              </a:buClr>
            </a:pPr>
            <a:r>
              <a:rPr lang="en-US" dirty="0">
                <a:latin typeface="AvenirNextforSAS" panose="020B0503020202020204" pitchFamily="34" charset="0"/>
              </a:rPr>
              <a:t>Regular payments, if applicable</a:t>
            </a:r>
          </a:p>
          <a:p>
            <a:pPr>
              <a:spcAft>
                <a:spcPts val="600"/>
              </a:spcAft>
              <a:buClr>
                <a:schemeClr val="accent3"/>
              </a:buClr>
            </a:pPr>
            <a:r>
              <a:rPr lang="en-US" dirty="0">
                <a:latin typeface="AvenirNextforSAS" panose="020B0503020202020204" pitchFamily="34" charset="0"/>
              </a:rPr>
              <a:t>Usernames and passwords, if applicable</a:t>
            </a:r>
          </a:p>
          <a:p>
            <a:pPr>
              <a:spcAft>
                <a:spcPts val="600"/>
              </a:spcAft>
              <a:buClr>
                <a:schemeClr val="accent3"/>
              </a:buClr>
            </a:pPr>
            <a:r>
              <a:rPr lang="en-US" dirty="0">
                <a:latin typeface="AvenirNextforSAS" panose="020B0503020202020204" pitchFamily="34" charset="0"/>
              </a:rPr>
              <a:t>Date you last updated your inventory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210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background pattern&#10;&#10;Description automatically generated">
            <a:extLst>
              <a:ext uri="{FF2B5EF4-FFF2-40B4-BE49-F238E27FC236}">
                <a16:creationId xmlns:a16="http://schemas.microsoft.com/office/drawing/2014/main" id="{576AD448-6781-7F45-A04D-B91D4E8A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8" y="-2276109"/>
            <a:ext cx="17130049" cy="12212962"/>
          </a:xfrm>
          <a:prstGeom prst="rect">
            <a:avLst/>
          </a:prstGeom>
        </p:spPr>
      </p:pic>
      <p:sp>
        <p:nvSpPr>
          <p:cNvPr id="13" name="Rectangle 12">
            <a:extLst>
              <a:ext uri="{FF2B5EF4-FFF2-40B4-BE49-F238E27FC236}">
                <a16:creationId xmlns:a16="http://schemas.microsoft.com/office/drawing/2014/main" id="{EDA3F4D1-2572-5546-BB3D-B4720ED6F52E}"/>
              </a:ext>
            </a:extLst>
          </p:cNvPr>
          <p:cNvSpPr/>
          <p:nvPr/>
        </p:nvSpPr>
        <p:spPr>
          <a:xfrm>
            <a:off x="-2688534" y="1467287"/>
            <a:ext cx="13444161" cy="4881110"/>
          </a:xfrm>
          <a:prstGeom prst="rect">
            <a:avLst/>
          </a:prstGeom>
          <a:solidFill>
            <a:srgbClr val="0D9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16807"/>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Start an Open Conversation</a:t>
            </a:r>
          </a:p>
        </p:txBody>
      </p:sp>
    </p:spTree>
    <p:extLst>
      <p:ext uri="{BB962C8B-B14F-4D97-AF65-F5344CB8AC3E}">
        <p14:creationId xmlns:p14="http://schemas.microsoft.com/office/powerpoint/2010/main" val="727603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Talking about money and future financial decision making can feel like the hardest step</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132668" y="1644056"/>
            <a:ext cx="8636000" cy="3970318"/>
          </a:xfrm>
          <a:prstGeom prst="rect">
            <a:avLst/>
          </a:prstGeom>
          <a:noFill/>
        </p:spPr>
        <p:txBody>
          <a:bodyPr wrap="square" rtlCol="0">
            <a:spAutoFit/>
          </a:bodyPr>
          <a:lstStyle/>
          <a:p>
            <a:r>
              <a:rPr lang="en-US" sz="2800" dirty="0">
                <a:latin typeface="AvenirNextforSAS" panose="020B0503020202020204" pitchFamily="34" charset="0"/>
              </a:rPr>
              <a:t>However, open conversations are really important. </a:t>
            </a:r>
          </a:p>
          <a:p>
            <a:endParaRPr lang="en-US" sz="2800" dirty="0">
              <a:latin typeface="AvenirNextforSAS" panose="020B0503020202020204" pitchFamily="34" charset="0"/>
            </a:endParaRPr>
          </a:p>
          <a:p>
            <a:r>
              <a:rPr lang="en-US" sz="2800" b="1" dirty="0">
                <a:latin typeface="AvenirNextforSAS" panose="020B0503020202020204" pitchFamily="34" charset="0"/>
              </a:rPr>
              <a:t>Open conversations help…</a:t>
            </a:r>
            <a:endParaRPr lang="en-US" sz="2800" dirty="0">
              <a:latin typeface="AvenirNextforSAS" panose="020B0503020202020204" pitchFamily="34" charset="0"/>
            </a:endParaRPr>
          </a:p>
          <a:p>
            <a:r>
              <a:rPr lang="en-US" sz="2800" dirty="0">
                <a:latin typeface="AvenirNextforSAS" panose="020B0503020202020204" pitchFamily="34" charset="0"/>
              </a:rPr>
              <a:t>…your financial advocate understand and accept their role</a:t>
            </a:r>
          </a:p>
          <a:p>
            <a:r>
              <a:rPr lang="en-US" sz="2800" dirty="0">
                <a:latin typeface="AvenirNextforSAS" panose="020B0503020202020204" pitchFamily="34" charset="0"/>
              </a:rPr>
              <a:t>…clarify your financial needs and goals</a:t>
            </a:r>
          </a:p>
          <a:p>
            <a:r>
              <a:rPr lang="en-US" sz="2800" dirty="0">
                <a:latin typeface="AvenirNextforSAS" panose="020B0503020202020204" pitchFamily="34" charset="0"/>
              </a:rPr>
              <a:t>…clear up misunderstandings</a:t>
            </a:r>
          </a:p>
          <a:p>
            <a:r>
              <a:rPr lang="en-US" sz="2800" dirty="0">
                <a:latin typeface="AvenirNextforSAS" panose="020B0503020202020204" pitchFamily="34" charset="0"/>
              </a:rPr>
              <a:t>…make it more likely that your financial values are reflected and needs are met in the future</a:t>
            </a:r>
          </a:p>
          <a:p>
            <a:endParaRPr lang="en-US" sz="2800" dirty="0">
              <a:latin typeface="AvenirNextforSAS" panose="020B0503020202020204" pitchFamily="34" charset="0"/>
            </a:endParaRPr>
          </a:p>
        </p:txBody>
      </p:sp>
      <p:sp>
        <p:nvSpPr>
          <p:cNvPr id="7" name="Oval 6">
            <a:extLst>
              <a:ext uri="{FF2B5EF4-FFF2-40B4-BE49-F238E27FC236}">
                <a16:creationId xmlns:a16="http://schemas.microsoft.com/office/drawing/2014/main" id="{913F2F4A-5C7B-A89A-7BC5-08B854BBD46F}"/>
              </a:ext>
            </a:extLst>
          </p:cNvPr>
          <p:cNvSpPr/>
          <p:nvPr/>
        </p:nvSpPr>
        <p:spPr>
          <a:xfrm>
            <a:off x="838199" y="2411496"/>
            <a:ext cx="1923438" cy="1923438"/>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9C042FDD-4A1A-9F3C-CEB8-6DA1D4E81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349457"/>
            <a:ext cx="1822368" cy="1822368"/>
          </a:xfrm>
          <a:prstGeom prst="rect">
            <a:avLst/>
          </a:prstGeom>
        </p:spPr>
      </p:pic>
    </p:spTree>
    <p:extLst>
      <p:ext uri="{BB962C8B-B14F-4D97-AF65-F5344CB8AC3E}">
        <p14:creationId xmlns:p14="http://schemas.microsoft.com/office/powerpoint/2010/main" val="4272794712"/>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6078" y="884209"/>
            <a:ext cx="9459843" cy="4937915"/>
          </a:xfrm>
          <a:prstGeom prst="rect">
            <a:avLst/>
          </a:prstGeom>
        </p:spPr>
      </p:pic>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Conversation starters you might try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2258113"/>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4"/>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do you hope to accomplish?</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66534" y="1570674"/>
            <a:ext cx="10961640" cy="3354765"/>
          </a:xfrm>
          <a:prstGeom prst="rect">
            <a:avLst/>
          </a:prstGeom>
          <a:noFill/>
        </p:spPr>
        <p:txBody>
          <a:bodyPr wrap="square" rtlCol="0">
            <a:spAutoFit/>
          </a:bodyPr>
          <a:lstStyle/>
          <a:p>
            <a:r>
              <a:rPr lang="en-US" sz="2800" dirty="0">
                <a:latin typeface="AvenirNextforSAS" panose="020B0503020202020204" pitchFamily="34" charset="0"/>
              </a:rPr>
              <a:t>In the first conversation, you should get confirmation from the person you’ve chosen that they are willing and able to help.</a:t>
            </a:r>
          </a:p>
          <a:p>
            <a:endParaRPr lang="en-US" dirty="0">
              <a:latin typeface="AvenirNextforSAS" panose="020B0503020202020204" pitchFamily="34" charset="0"/>
            </a:endParaRPr>
          </a:p>
          <a:p>
            <a:r>
              <a:rPr lang="en-US" sz="2800" dirty="0">
                <a:latin typeface="AvenirNextforSAS" panose="020B0503020202020204" pitchFamily="34" charset="0"/>
              </a:rPr>
              <a:t>You may also want to share:</a:t>
            </a:r>
          </a:p>
          <a:p>
            <a:endParaRPr lang="en-US" sz="800" dirty="0">
              <a:latin typeface="AvenirNextforSAS" panose="020B0503020202020204" pitchFamily="34" charset="0"/>
            </a:endParaRPr>
          </a:p>
          <a:p>
            <a:r>
              <a:rPr lang="en-US" sz="2800" dirty="0">
                <a:latin typeface="AvenirNextforSAS" panose="020B0503020202020204" pitchFamily="34" charset="0"/>
              </a:rPr>
              <a:t>•  Where you store your financial information and legal documents</a:t>
            </a:r>
          </a:p>
          <a:p>
            <a:r>
              <a:rPr lang="en-US" sz="2800" dirty="0">
                <a:latin typeface="AvenirNextforSAS" panose="020B0503020202020204" pitchFamily="34" charset="0"/>
              </a:rPr>
              <a:t>•  How to access this information</a:t>
            </a:r>
          </a:p>
          <a:p>
            <a:r>
              <a:rPr lang="en-US" sz="2800" dirty="0">
                <a:latin typeface="AvenirNextforSAS" panose="020B0503020202020204" pitchFamily="34" charset="0"/>
              </a:rPr>
              <a:t>•  Special requests for how you want your money to be managed</a:t>
            </a:r>
          </a:p>
          <a:p>
            <a:endParaRPr lang="en-US" dirty="0">
              <a:latin typeface="AvenirNextforSAS" panose="020B0503020202020204" pitchFamily="34" charset="0"/>
            </a:endParaRPr>
          </a:p>
        </p:txBody>
      </p:sp>
    </p:spTree>
    <p:extLst>
      <p:ext uri="{BB962C8B-B14F-4D97-AF65-F5344CB8AC3E}">
        <p14:creationId xmlns:p14="http://schemas.microsoft.com/office/powerpoint/2010/main" val="1357603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370C8389-7398-DE4E-9CDB-2EDB9A972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9" y="-2276109"/>
            <a:ext cx="17130049" cy="12212962"/>
          </a:xfrm>
          <a:prstGeom prst="rect">
            <a:avLst/>
          </a:prstGeom>
        </p:spPr>
      </p:pic>
      <p:sp>
        <p:nvSpPr>
          <p:cNvPr id="4" name="Rectangle 3">
            <a:extLst>
              <a:ext uri="{FF2B5EF4-FFF2-40B4-BE49-F238E27FC236}">
                <a16:creationId xmlns:a16="http://schemas.microsoft.com/office/drawing/2014/main" id="{0993E07D-1306-CF49-BFE1-D4C6FD4DCDD7}"/>
              </a:ext>
            </a:extLst>
          </p:cNvPr>
          <p:cNvSpPr/>
          <p:nvPr/>
        </p:nvSpPr>
        <p:spPr>
          <a:xfrm>
            <a:off x="-2648341" y="1085449"/>
            <a:ext cx="13444161" cy="4881110"/>
          </a:xfrm>
          <a:prstGeom prst="rect">
            <a:avLst/>
          </a:prstGeom>
          <a:solidFill>
            <a:srgbClr val="15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823180"/>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Make it Official</a:t>
            </a:r>
          </a:p>
        </p:txBody>
      </p:sp>
    </p:spTree>
    <p:extLst>
      <p:ext uri="{BB962C8B-B14F-4D97-AF65-F5344CB8AC3E}">
        <p14:creationId xmlns:p14="http://schemas.microsoft.com/office/powerpoint/2010/main" val="63550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Why do I need to give my advocate legal authority?</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1" y="1441238"/>
            <a:ext cx="10587266" cy="3970318"/>
          </a:xfrm>
          <a:prstGeom prst="rect">
            <a:avLst/>
          </a:prstGeom>
          <a:noFill/>
        </p:spPr>
        <p:txBody>
          <a:bodyPr wrap="square" rtlCol="0">
            <a:spAutoFit/>
          </a:bodyPr>
          <a:lstStyle/>
          <a:p>
            <a:pPr marL="514350" indent="-514350">
              <a:buFont typeface="Arial" panose="020B0604020202020204" pitchFamily="34" charset="0"/>
              <a:buChar char="•"/>
            </a:pPr>
            <a:r>
              <a:rPr lang="en-US" sz="2800" dirty="0">
                <a:latin typeface="AvenirNextforSAS" panose="020B0503020202020204" pitchFamily="34" charset="0"/>
              </a:rPr>
              <a:t>To get important tasks done: pay bills, make withdrawals, manage money and property</a:t>
            </a:r>
          </a:p>
          <a:p>
            <a:pPr marL="514350" indent="-514350">
              <a:buFont typeface="Arial" panose="020B0604020202020204" pitchFamily="34" charset="0"/>
              <a:buChar char="•"/>
            </a:pPr>
            <a:endParaRPr lang="en-US" sz="2800" dirty="0">
              <a:latin typeface="AvenirNextforSAS" panose="020B0503020202020204" pitchFamily="34" charset="0"/>
            </a:endParaRPr>
          </a:p>
          <a:p>
            <a:pPr marL="514350" indent="-514350">
              <a:buFont typeface="Arial" panose="020B0604020202020204" pitchFamily="34" charset="0"/>
              <a:buChar char="•"/>
            </a:pPr>
            <a:r>
              <a:rPr lang="en-US" sz="2800" dirty="0">
                <a:latin typeface="AvenirNextforSAS" panose="020B0503020202020204" pitchFamily="34" charset="0"/>
              </a:rPr>
              <a:t>So banks, brokers, retirement plans, and others will recognize that your advocate can act for you</a:t>
            </a:r>
          </a:p>
          <a:p>
            <a:pPr marL="514350" indent="-514350">
              <a:buFont typeface="Arial" panose="020B0604020202020204" pitchFamily="34" charset="0"/>
              <a:buChar char="•"/>
            </a:pPr>
            <a:endParaRPr lang="en-US" sz="2800" dirty="0">
              <a:latin typeface="AvenirNextforSAS" panose="020B0503020202020204" pitchFamily="34" charset="0"/>
            </a:endParaRPr>
          </a:p>
          <a:p>
            <a:pPr marL="514350" indent="-514350">
              <a:buFont typeface="Arial" panose="020B0604020202020204" pitchFamily="34" charset="0"/>
              <a:buChar char="•"/>
            </a:pPr>
            <a:r>
              <a:rPr lang="en-US" sz="2800" dirty="0">
                <a:latin typeface="AvenirNextforSAS" panose="020B0503020202020204" pitchFamily="34" charset="0"/>
              </a:rPr>
              <a:t>So no one will have to go to court and get a guardian appointed for you, which is expensive, public, and you don’t get to pick your person</a:t>
            </a:r>
          </a:p>
        </p:txBody>
      </p:sp>
    </p:spTree>
    <p:extLst>
      <p:ext uri="{BB962C8B-B14F-4D97-AF65-F5344CB8AC3E}">
        <p14:creationId xmlns:p14="http://schemas.microsoft.com/office/powerpoint/2010/main" val="1460260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What’s a financial power of attorney (POA)?</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1" y="1441238"/>
            <a:ext cx="1058726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NextforSAS" panose="020B0503020202020204" pitchFamily="34" charset="0"/>
              </a:rPr>
              <a:t>A POA is a legal document that gives someone else the legal right to make decisions about your money and property</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You are called the “principal” and your financial advocate is called your “agent”.</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You can name an alternate to take over if the primary agent becomes unavailable.</a:t>
            </a:r>
          </a:p>
          <a:p>
            <a:endParaRPr lang="en-US" sz="2800" dirty="0"/>
          </a:p>
        </p:txBody>
      </p:sp>
    </p:spTree>
    <p:extLst>
      <p:ext uri="{BB962C8B-B14F-4D97-AF65-F5344CB8AC3E}">
        <p14:creationId xmlns:p14="http://schemas.microsoft.com/office/powerpoint/2010/main" val="2585394789"/>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is advance financial care planning?</a:t>
            </a:r>
          </a:p>
        </p:txBody>
      </p:sp>
      <p:sp>
        <p:nvSpPr>
          <p:cNvPr id="8" name="Content Placeholder 1"/>
          <p:cNvSpPr txBox="1">
            <a:spLocks/>
          </p:cNvSpPr>
          <p:nvPr/>
        </p:nvSpPr>
        <p:spPr>
          <a:xfrm>
            <a:off x="838200" y="1461537"/>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If something unexpected happened to you, having a person you trust who can step in to help manage your bills, investments, income, property, and debts is important.</a:t>
            </a:r>
          </a:p>
          <a:p>
            <a:pPr marL="0" indent="0">
              <a:spcAft>
                <a:spcPts val="600"/>
              </a:spcAft>
              <a:buClr>
                <a:schemeClr val="accent3"/>
              </a:buClr>
              <a:buNone/>
            </a:pPr>
            <a:r>
              <a:rPr lang="en-US" dirty="0">
                <a:latin typeface="AvenirNextforSAS" panose="020B0503020202020204" pitchFamily="34" charset="0"/>
              </a:rPr>
              <a:t>Advance financial care planning will help protect your money from fraud, exploitation, and costly financial mistakes. </a:t>
            </a:r>
          </a:p>
          <a:p>
            <a:pPr marL="0" indent="0">
              <a:spcAft>
                <a:spcPts val="600"/>
              </a:spcAft>
              <a:buClr>
                <a:schemeClr val="accent3"/>
              </a:buClr>
              <a:buNone/>
            </a:pPr>
            <a:r>
              <a:rPr lang="en-US" b="1" dirty="0">
                <a:latin typeface="AvenirNextforSAS" panose="020B0503020202020204" pitchFamily="34" charset="0"/>
              </a:rPr>
              <a:t>This workshop will introduce you to the steps and get you started on a personalized plan.</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182082"/>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How can I get a POA?  Here are some options:</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1" y="1441238"/>
            <a:ext cx="1058726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NextforSAS" panose="020B0503020202020204" pitchFamily="34" charset="0"/>
              </a:rPr>
              <a:t>Hire a lawyer -- call a few to see what they charge and what their specialties are</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Get free legal services if you are eligible</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Employers may provide low-cost legal services</a:t>
            </a:r>
          </a:p>
          <a:p>
            <a:pPr marL="457200" indent="-457200">
              <a:buFont typeface="Arial" panose="020B0604020202020204" pitchFamily="34" charset="0"/>
              <a:buChar char="•"/>
            </a:pPr>
            <a:endParaRPr lang="en-US" sz="2800" dirty="0">
              <a:latin typeface="AvenirNextforSAS" panose="020B0503020202020204" pitchFamily="34" charset="0"/>
            </a:endParaRPr>
          </a:p>
          <a:p>
            <a:pPr marL="457200" indent="-457200">
              <a:buFont typeface="Arial" panose="020B0604020202020204" pitchFamily="34" charset="0"/>
              <a:buChar char="•"/>
            </a:pPr>
            <a:r>
              <a:rPr lang="en-US" sz="2800" dirty="0">
                <a:latin typeface="AvenirNextforSAS" panose="020B0503020202020204" pitchFamily="34" charset="0"/>
              </a:rPr>
              <a:t>Online services may be free or low-cost—but beware of “one-size-fits-all” forms </a:t>
            </a:r>
          </a:p>
          <a:p>
            <a:endParaRPr lang="en-US" sz="2800" dirty="0"/>
          </a:p>
        </p:txBody>
      </p:sp>
    </p:spTree>
    <p:extLst>
      <p:ext uri="{BB962C8B-B14F-4D97-AF65-F5344CB8AC3E}">
        <p14:creationId xmlns:p14="http://schemas.microsoft.com/office/powerpoint/2010/main" val="3865330160"/>
      </p:ext>
    </p:extLst>
  </p:cSld>
  <p:clrMapOvr>
    <a:masterClrMapping/>
  </p:clrMapOvr>
  <p:timing>
    <p:tnLst>
      <p:par>
        <p:cTn id="1" dur="indefinite" restart="never" nodeType="tmRoot"/>
      </p:par>
    </p:tnLst>
  </p:timing>
  <p:extLst>
    <p:ext uri="{6950BFC3-D8DA-4A85-94F7-54DA5524770B}">
      <p188:commentRel xmlns:p188="http://schemas.microsoft.com/office/powerpoint/2018/8/main" xmlns=""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background pattern&#10;&#10;Description automatically generated">
            <a:extLst>
              <a:ext uri="{FF2B5EF4-FFF2-40B4-BE49-F238E27FC236}">
                <a16:creationId xmlns:a16="http://schemas.microsoft.com/office/drawing/2014/main" id="{576AD448-6781-7F45-A04D-B91D4E8AD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8" y="-2276109"/>
            <a:ext cx="17130049" cy="12212962"/>
          </a:xfrm>
          <a:prstGeom prst="rect">
            <a:avLst/>
          </a:prstGeom>
        </p:spPr>
      </p:pic>
      <p:sp>
        <p:nvSpPr>
          <p:cNvPr id="13" name="Rectangle 12">
            <a:extLst>
              <a:ext uri="{FF2B5EF4-FFF2-40B4-BE49-F238E27FC236}">
                <a16:creationId xmlns:a16="http://schemas.microsoft.com/office/drawing/2014/main" id="{EDA3F4D1-2572-5546-BB3D-B4720ED6F52E}"/>
              </a:ext>
            </a:extLst>
          </p:cNvPr>
          <p:cNvSpPr/>
          <p:nvPr/>
        </p:nvSpPr>
        <p:spPr>
          <a:xfrm>
            <a:off x="-2688534" y="1467287"/>
            <a:ext cx="13444161" cy="4881110"/>
          </a:xfrm>
          <a:prstGeom prst="rect">
            <a:avLst/>
          </a:prstGeom>
          <a:solidFill>
            <a:srgbClr val="0D9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716807"/>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Plan a smooth transition</a:t>
            </a:r>
          </a:p>
        </p:txBody>
      </p:sp>
    </p:spTree>
    <p:extLst>
      <p:ext uri="{BB962C8B-B14F-4D97-AF65-F5344CB8AC3E}">
        <p14:creationId xmlns:p14="http://schemas.microsoft.com/office/powerpoint/2010/main" val="424144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5" y="208323"/>
            <a:ext cx="12516293" cy="1325563"/>
          </a:xfrm>
        </p:spPr>
        <p:txBody>
          <a:bodyPr>
            <a:normAutofit fontScale="90000"/>
          </a:bodyPr>
          <a:lstStyle/>
          <a:p>
            <a:pPr algn="ctr"/>
            <a:r>
              <a:rPr lang="en-US" sz="3200" b="1" dirty="0">
                <a:solidFill>
                  <a:srgbClr val="1F5FAC"/>
                </a:solidFill>
                <a:latin typeface="AvenirNextforSAS" panose="020B0503020202020204" pitchFamily="34" charset="0"/>
              </a:rPr>
              <a:t>How will you know it’s time to transition financial responsibilities? </a:t>
            </a:r>
            <a:br>
              <a:rPr lang="en-US" sz="3200" b="1" dirty="0">
                <a:solidFill>
                  <a:srgbClr val="1F5FAC"/>
                </a:solidFill>
                <a:latin typeface="AvenirNextforSAS" panose="020B0503020202020204" pitchFamily="34" charset="0"/>
              </a:rPr>
            </a:br>
            <a:endParaRPr lang="en-US" sz="3200" b="1" dirty="0">
              <a:solidFill>
                <a:srgbClr val="1F5FAC"/>
              </a:solidFill>
              <a:latin typeface="AvenirNextforSAS" panose="020B0503020202020204" pitchFamily="34" charset="0"/>
            </a:endParaRPr>
          </a:p>
        </p:txBody>
      </p:sp>
      <p:sp>
        <p:nvSpPr>
          <p:cNvPr id="5" name="Rectangle 4"/>
          <p:cNvSpPr/>
          <p:nvPr/>
        </p:nvSpPr>
        <p:spPr>
          <a:xfrm>
            <a:off x="0" y="5795508"/>
            <a:ext cx="12192000" cy="1062492"/>
          </a:xfrm>
          <a:prstGeom prst="rect">
            <a:avLst/>
          </a:prstGeom>
          <a:solidFill>
            <a:srgbClr val="15A6D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C306E39-BF26-A044-B644-A1BAA68E048B}"/>
              </a:ext>
            </a:extLst>
          </p:cNvPr>
          <p:cNvPicPr>
            <a:picLocks noChangeAspect="1"/>
          </p:cNvPicPr>
          <p:nvPr/>
        </p:nvPicPr>
        <p:blipFill rotWithShape="1">
          <a:blip r:embed="rId3">
            <a:extLst>
              <a:ext uri="{28A0092B-C50C-407E-A947-70E740481C1C}">
                <a14:useLocalDpi xmlns:a14="http://schemas.microsoft.com/office/drawing/2010/main" val="0"/>
              </a:ext>
            </a:extLst>
          </a:blip>
          <a:srcRect l="3818" t="-650" r="56875" b="650"/>
          <a:stretch/>
        </p:blipFill>
        <p:spPr>
          <a:xfrm>
            <a:off x="1285060" y="2346550"/>
            <a:ext cx="4792134" cy="2568715"/>
          </a:xfrm>
          <a:prstGeom prst="rect">
            <a:avLst/>
          </a:prstGeom>
        </p:spPr>
      </p:pic>
      <p:sp>
        <p:nvSpPr>
          <p:cNvPr id="8" name="Content Placeholder 1"/>
          <p:cNvSpPr txBox="1">
            <a:spLocks/>
          </p:cNvSpPr>
          <p:nvPr/>
        </p:nvSpPr>
        <p:spPr>
          <a:xfrm>
            <a:off x="838199" y="1505290"/>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Clr>
                <a:schemeClr val="accent3"/>
              </a:buClr>
              <a:buNone/>
            </a:pPr>
            <a:r>
              <a:rPr lang="en-US" dirty="0">
                <a:latin typeface="AvenirNextforSAS" panose="020B0503020202020204" pitchFamily="34" charset="0"/>
              </a:rPr>
              <a:t>Plan an early warning system</a:t>
            </a:r>
          </a:p>
        </p:txBody>
      </p:sp>
      <p:sp>
        <p:nvSpPr>
          <p:cNvPr id="9" name="Oval 8">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F0F4CB5-5B1D-F770-4B5A-DAD73A53ECFD}"/>
              </a:ext>
            </a:extLst>
          </p:cNvPr>
          <p:cNvPicPr>
            <a:picLocks noChangeAspect="1"/>
          </p:cNvPicPr>
          <p:nvPr/>
        </p:nvPicPr>
        <p:blipFill rotWithShape="1">
          <a:blip r:embed="rId3">
            <a:extLst>
              <a:ext uri="{28A0092B-C50C-407E-A947-70E740481C1C}">
                <a14:useLocalDpi xmlns:a14="http://schemas.microsoft.com/office/drawing/2010/main" val="0"/>
              </a:ext>
            </a:extLst>
          </a:blip>
          <a:srcRect l="59868" r="3396"/>
          <a:stretch/>
        </p:blipFill>
        <p:spPr>
          <a:xfrm>
            <a:off x="6390461" y="2346550"/>
            <a:ext cx="4478865" cy="2568715"/>
          </a:xfrm>
          <a:prstGeom prst="rect">
            <a:avLst/>
          </a:prstGeom>
        </p:spPr>
      </p:pic>
    </p:spTree>
    <p:extLst>
      <p:ext uri="{BB962C8B-B14F-4D97-AF65-F5344CB8AC3E}">
        <p14:creationId xmlns:p14="http://schemas.microsoft.com/office/powerpoint/2010/main" val="3704632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What could a smooth gradual transition look like? </a:t>
            </a:r>
          </a:p>
        </p:txBody>
      </p:sp>
      <p:sp>
        <p:nvSpPr>
          <p:cNvPr id="8" name="Content Placeholder 1"/>
          <p:cNvSpPr txBox="1">
            <a:spLocks/>
          </p:cNvSpPr>
          <p:nvPr/>
        </p:nvSpPr>
        <p:spPr>
          <a:xfrm>
            <a:off x="838200" y="1461537"/>
            <a:ext cx="10616381" cy="376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Clr>
                <a:schemeClr val="accent3"/>
              </a:buClr>
              <a:buFont typeface="+mj-lt"/>
              <a:buAutoNum type="arabicPeriod"/>
            </a:pPr>
            <a:r>
              <a:rPr lang="en-US" dirty="0">
                <a:latin typeface="AvenirNextforSAS" panose="020B0503020202020204" pitchFamily="34" charset="0"/>
              </a:rPr>
              <a:t>Begin planning steps </a:t>
            </a:r>
            <a:r>
              <a:rPr lang="en-US" i="1" dirty="0">
                <a:latin typeface="AvenirNextforSAS" panose="020B0503020202020204" pitchFamily="34" charset="0"/>
              </a:rPr>
              <a:t>before </a:t>
            </a:r>
            <a:r>
              <a:rPr lang="en-US" dirty="0">
                <a:latin typeface="AvenirNextforSAS" panose="020B0503020202020204" pitchFamily="34" charset="0"/>
              </a:rPr>
              <a:t>there is a need for help</a:t>
            </a:r>
          </a:p>
          <a:p>
            <a:pPr marL="514350" indent="-514350">
              <a:spcAft>
                <a:spcPts val="600"/>
              </a:spcAft>
              <a:buClr>
                <a:schemeClr val="accent3"/>
              </a:buClr>
              <a:buFont typeface="+mj-lt"/>
              <a:buAutoNum type="arabicPeriod"/>
            </a:pPr>
            <a:r>
              <a:rPr lang="en-US" dirty="0">
                <a:latin typeface="AvenirNextforSAS" panose="020B0503020202020204" pitchFamily="34" charset="0"/>
              </a:rPr>
              <a:t>Simply your finances</a:t>
            </a:r>
          </a:p>
          <a:p>
            <a:pPr marL="514350" indent="-514350">
              <a:spcAft>
                <a:spcPts val="600"/>
              </a:spcAft>
              <a:buClr>
                <a:schemeClr val="accent3"/>
              </a:buClr>
              <a:buFont typeface="+mj-lt"/>
              <a:buAutoNum type="arabicPeriod"/>
            </a:pPr>
            <a:r>
              <a:rPr lang="en-US" dirty="0">
                <a:latin typeface="AvenirNextforSAS" panose="020B0503020202020204" pitchFamily="34" charset="0"/>
              </a:rPr>
              <a:t>Agree on an “early warning system” ahead of time</a:t>
            </a:r>
          </a:p>
          <a:p>
            <a:pPr marL="514350" indent="-514350">
              <a:spcAft>
                <a:spcPts val="600"/>
              </a:spcAft>
              <a:buClr>
                <a:schemeClr val="accent3"/>
              </a:buClr>
              <a:buFont typeface="+mj-lt"/>
              <a:buAutoNum type="arabicPeriod"/>
            </a:pPr>
            <a:r>
              <a:rPr lang="en-US" dirty="0">
                <a:latin typeface="AvenirNextforSAS" panose="020B0503020202020204" pitchFamily="34" charset="0"/>
              </a:rPr>
              <a:t>Share your financial inventory with your advocate</a:t>
            </a:r>
          </a:p>
          <a:p>
            <a:pPr marL="514350" indent="-514350">
              <a:spcAft>
                <a:spcPts val="600"/>
              </a:spcAft>
              <a:buClr>
                <a:schemeClr val="accent3"/>
              </a:buClr>
              <a:buFont typeface="+mj-lt"/>
              <a:buAutoNum type="arabicPeriod"/>
            </a:pPr>
            <a:r>
              <a:rPr lang="en-US" dirty="0">
                <a:latin typeface="AvenirNextforSAS" panose="020B0503020202020204" pitchFamily="34" charset="0"/>
              </a:rPr>
              <a:t>Hold an annual meeting to review finances and any changes</a:t>
            </a:r>
          </a:p>
          <a:p>
            <a:pPr marL="514350" indent="-514350">
              <a:spcAft>
                <a:spcPts val="600"/>
              </a:spcAft>
              <a:buClr>
                <a:schemeClr val="accent3"/>
              </a:buClr>
              <a:buFont typeface="+mj-lt"/>
              <a:buAutoNum type="arabicPeriod"/>
            </a:pPr>
            <a:r>
              <a:rPr lang="en-US" dirty="0">
                <a:latin typeface="AvenirNextforSAS" panose="020B0503020202020204" pitchFamily="34" charset="0"/>
              </a:rPr>
              <a:t>Begin sharing </a:t>
            </a:r>
            <a:r>
              <a:rPr lang="en-US" dirty="0" smtClean="0">
                <a:latin typeface="AvenirNextforSAS" panose="020B0503020202020204" pitchFamily="34" charset="0"/>
              </a:rPr>
              <a:t>financial tasks </a:t>
            </a:r>
            <a:endParaRPr lang="en-US" dirty="0">
              <a:latin typeface="AvenirNextforSAS" panose="020B0503020202020204" pitchFamily="34" charset="0"/>
            </a:endParaRP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506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370C8389-7398-DE4E-9CDB-2EDB9A972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079" y="-2276109"/>
            <a:ext cx="17130049" cy="12212962"/>
          </a:xfrm>
          <a:prstGeom prst="rect">
            <a:avLst/>
          </a:prstGeom>
        </p:spPr>
      </p:pic>
      <p:sp>
        <p:nvSpPr>
          <p:cNvPr id="4" name="Rectangle 3">
            <a:extLst>
              <a:ext uri="{FF2B5EF4-FFF2-40B4-BE49-F238E27FC236}">
                <a16:creationId xmlns:a16="http://schemas.microsoft.com/office/drawing/2014/main" id="{0993E07D-1306-CF49-BFE1-D4C6FD4DCDD7}"/>
              </a:ext>
            </a:extLst>
          </p:cNvPr>
          <p:cNvSpPr/>
          <p:nvPr/>
        </p:nvSpPr>
        <p:spPr>
          <a:xfrm>
            <a:off x="-2648341" y="1085449"/>
            <a:ext cx="13444161" cy="4881110"/>
          </a:xfrm>
          <a:prstGeom prst="rect">
            <a:avLst/>
          </a:prstGeom>
          <a:solidFill>
            <a:srgbClr val="15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C49486-48B7-874E-8169-6CB675F8131A}"/>
              </a:ext>
            </a:extLst>
          </p:cNvPr>
          <p:cNvSpPr txBox="1"/>
          <p:nvPr/>
        </p:nvSpPr>
        <p:spPr>
          <a:xfrm>
            <a:off x="16940463" y="5823284"/>
            <a:ext cx="184731" cy="369332"/>
          </a:xfrm>
          <a:prstGeom prst="rect">
            <a:avLst/>
          </a:prstGeom>
          <a:noFill/>
        </p:spPr>
        <p:txBody>
          <a:bodyPr wrap="none" rtlCol="0">
            <a:spAutoFit/>
          </a:bodyPr>
          <a:lstStyle/>
          <a:p>
            <a:endParaRPr lang="en-US" dirty="0"/>
          </a:p>
        </p:txBody>
      </p:sp>
      <p:sp>
        <p:nvSpPr>
          <p:cNvPr id="12" name="Title 4">
            <a:extLst>
              <a:ext uri="{FF2B5EF4-FFF2-40B4-BE49-F238E27FC236}">
                <a16:creationId xmlns:a16="http://schemas.microsoft.com/office/drawing/2014/main" id="{8C97E4D1-1C37-084E-8023-C1BE85588BE9}"/>
              </a:ext>
            </a:extLst>
          </p:cNvPr>
          <p:cNvSpPr txBox="1">
            <a:spLocks/>
          </p:cNvSpPr>
          <p:nvPr/>
        </p:nvSpPr>
        <p:spPr>
          <a:xfrm>
            <a:off x="856713" y="2823180"/>
            <a:ext cx="9634823" cy="3222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solidFill>
                  <a:schemeClr val="bg1"/>
                </a:solidFill>
                <a:latin typeface="AvenirNextforSAS" panose="020B0503020202020204" pitchFamily="34" charset="0"/>
              </a:rPr>
              <a:t>Wrap up</a:t>
            </a:r>
          </a:p>
        </p:txBody>
      </p:sp>
    </p:spTree>
    <p:extLst>
      <p:ext uri="{BB962C8B-B14F-4D97-AF65-F5344CB8AC3E}">
        <p14:creationId xmlns:p14="http://schemas.microsoft.com/office/powerpoint/2010/main" val="2902988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C5B6-29FC-DF07-E452-167E45FC152D}"/>
              </a:ext>
            </a:extLst>
          </p:cNvPr>
          <p:cNvSpPr>
            <a:spLocks noGrp="1"/>
          </p:cNvSpPr>
          <p:nvPr>
            <p:ph type="title"/>
          </p:nvPr>
        </p:nvSpPr>
        <p:spPr>
          <a:xfrm>
            <a:off x="838200" y="365125"/>
            <a:ext cx="10515600" cy="699587"/>
          </a:xfrm>
        </p:spPr>
        <p:txBody>
          <a:bodyPr>
            <a:normAutofit/>
          </a:bodyPr>
          <a:lstStyle/>
          <a:p>
            <a:r>
              <a:rPr lang="en-US" sz="3200" b="1" dirty="0">
                <a:solidFill>
                  <a:srgbClr val="0070C0"/>
                </a:solidFill>
                <a:latin typeface="AvenirNextforSAS" panose="020B0503020202020204" pitchFamily="34" charset="0"/>
              </a:rPr>
              <a:t>Where we’ve been/where we’re going</a:t>
            </a:r>
          </a:p>
        </p:txBody>
      </p:sp>
      <p:sp>
        <p:nvSpPr>
          <p:cNvPr id="3" name="Content Placeholder 2">
            <a:extLst>
              <a:ext uri="{FF2B5EF4-FFF2-40B4-BE49-F238E27FC236}">
                <a16:creationId xmlns:a16="http://schemas.microsoft.com/office/drawing/2014/main" id="{511B4F1C-DBF0-0E0B-30D3-CF683540748F}"/>
              </a:ext>
            </a:extLst>
          </p:cNvPr>
          <p:cNvSpPr>
            <a:spLocks noGrp="1"/>
          </p:cNvSpPr>
          <p:nvPr>
            <p:ph idx="1"/>
          </p:nvPr>
        </p:nvSpPr>
        <p:spPr>
          <a:xfrm>
            <a:off x="838200" y="1366309"/>
            <a:ext cx="10515600" cy="4351338"/>
          </a:xfrm>
        </p:spPr>
        <p:txBody>
          <a:bodyPr/>
          <a:lstStyle/>
          <a:p>
            <a:pPr marL="0" indent="0">
              <a:buNone/>
            </a:pPr>
            <a:r>
              <a:rPr lang="en-US" b="1" dirty="0">
                <a:latin typeface="AvenirNextforSAS" panose="020B0503020202020204" pitchFamily="34" charset="0"/>
              </a:rPr>
              <a:t>You’ve learned…</a:t>
            </a:r>
          </a:p>
          <a:p>
            <a:r>
              <a:rPr lang="en-US" dirty="0">
                <a:latin typeface="AvenirNextforSAS" panose="020B0503020202020204" pitchFamily="34" charset="0"/>
              </a:rPr>
              <a:t>Why it’s so important to plan for your financial future and to select a financial advocate</a:t>
            </a:r>
          </a:p>
          <a:p>
            <a:r>
              <a:rPr lang="en-US" dirty="0">
                <a:latin typeface="AvenirNextforSAS" panose="020B0503020202020204" pitchFamily="34" charset="0"/>
              </a:rPr>
              <a:t>What the journey looks like and the stops on your roadmap</a:t>
            </a:r>
          </a:p>
          <a:p>
            <a:pPr marL="0" indent="0">
              <a:buNone/>
            </a:pPr>
            <a:r>
              <a:rPr lang="en-US" b="1" dirty="0">
                <a:latin typeface="AvenirNextforSAS" panose="020B0503020202020204" pitchFamily="34" charset="0"/>
              </a:rPr>
              <a:t>What’s next?</a:t>
            </a:r>
          </a:p>
          <a:p>
            <a:r>
              <a:rPr lang="en-US" dirty="0">
                <a:latin typeface="AvenirNextforSAS" panose="020B0503020202020204" pitchFamily="34" charset="0"/>
              </a:rPr>
              <a:t>It’s important to </a:t>
            </a:r>
            <a:r>
              <a:rPr lang="en-US" dirty="0" smtClean="0">
                <a:latin typeface="AvenirNextforSAS" panose="020B0503020202020204" pitchFamily="34" charset="0"/>
              </a:rPr>
              <a:t>start planning </a:t>
            </a:r>
            <a:r>
              <a:rPr lang="en-US" i="1" dirty="0">
                <a:latin typeface="AvenirNextforSAS" panose="020B0503020202020204" pitchFamily="34" charset="0"/>
              </a:rPr>
              <a:t>now</a:t>
            </a:r>
            <a:endParaRPr lang="en-US" dirty="0">
              <a:latin typeface="AvenirNextforSAS" panose="020B0503020202020204" pitchFamily="34" charset="0"/>
            </a:endParaRPr>
          </a:p>
          <a:p>
            <a:r>
              <a:rPr lang="en-US" dirty="0">
                <a:latin typeface="AvenirNextforSAS" panose="020B0503020202020204" pitchFamily="34" charset="0"/>
              </a:rPr>
              <a:t>Visit the Thinking Ahead Roadmap </a:t>
            </a:r>
            <a:r>
              <a:rPr lang="en-US" dirty="0" smtClean="0">
                <a:latin typeface="AvenirNextforSAS" panose="020B0503020202020204" pitchFamily="34" charset="0"/>
              </a:rPr>
              <a:t>website: </a:t>
            </a:r>
            <a:r>
              <a:rPr lang="en-US" dirty="0" smtClean="0">
                <a:latin typeface="AvenirNextforSAS" panose="020B0503020202020204" pitchFamily="34" charset="0"/>
                <a:hlinkClick r:id="rId3"/>
              </a:rPr>
              <a:t>thinkingaheadroadmap.org</a:t>
            </a:r>
            <a:r>
              <a:rPr lang="en-US" dirty="0" smtClean="0">
                <a:latin typeface="AvenirNextforSAS" panose="020B0503020202020204" pitchFamily="34" charset="0"/>
              </a:rPr>
              <a:t> </a:t>
            </a:r>
            <a:endParaRPr lang="en-US" dirty="0">
              <a:latin typeface="AvenirNextforSAS" panose="020B0503020202020204" pitchFamily="34" charset="0"/>
            </a:endParaRPr>
          </a:p>
        </p:txBody>
      </p:sp>
      <p:sp>
        <p:nvSpPr>
          <p:cNvPr id="4" name="Oval 3">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327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E408-3032-03AF-54BE-C3C36567B1FF}"/>
              </a:ext>
            </a:extLst>
          </p:cNvPr>
          <p:cNvSpPr>
            <a:spLocks noGrp="1"/>
          </p:cNvSpPr>
          <p:nvPr>
            <p:ph type="title"/>
          </p:nvPr>
        </p:nvSpPr>
        <p:spPr>
          <a:xfrm>
            <a:off x="838200" y="295724"/>
            <a:ext cx="10515600" cy="649483"/>
          </a:xfrm>
        </p:spPr>
        <p:txBody>
          <a:bodyPr>
            <a:normAutofit/>
          </a:bodyPr>
          <a:lstStyle/>
          <a:p>
            <a:r>
              <a:rPr lang="en-US" sz="3200" b="1" dirty="0">
                <a:solidFill>
                  <a:srgbClr val="0070C0"/>
                </a:solidFill>
                <a:latin typeface="AvenirNextforSAS" panose="020B0503020202020204" pitchFamily="34" charset="0"/>
              </a:rPr>
              <a:t>Using the Thinking Ahead Roadmap</a:t>
            </a:r>
          </a:p>
        </p:txBody>
      </p:sp>
      <p:sp>
        <p:nvSpPr>
          <p:cNvPr id="3" name="Content Placeholder 2">
            <a:extLst>
              <a:ext uri="{FF2B5EF4-FFF2-40B4-BE49-F238E27FC236}">
                <a16:creationId xmlns:a16="http://schemas.microsoft.com/office/drawing/2014/main" id="{80AC7959-A921-5ED4-AC27-A2965E1A93DF}"/>
              </a:ext>
            </a:extLst>
          </p:cNvPr>
          <p:cNvSpPr>
            <a:spLocks noGrp="1"/>
          </p:cNvSpPr>
          <p:nvPr>
            <p:ph idx="1"/>
          </p:nvPr>
        </p:nvSpPr>
        <p:spPr>
          <a:xfrm>
            <a:off x="838200" y="1825625"/>
            <a:ext cx="10515600" cy="3685827"/>
          </a:xfrm>
        </p:spPr>
        <p:txBody>
          <a:bodyPr/>
          <a:lstStyle/>
          <a:p>
            <a:pPr marL="0" indent="0" algn="ctr">
              <a:buNone/>
            </a:pPr>
            <a:r>
              <a:rPr lang="en-US" sz="3200" dirty="0" smtClean="0">
                <a:latin typeface="AvenirNextforSAS" panose="020B0503020202020204" pitchFamily="34" charset="0"/>
                <a:hlinkClick r:id="rId3"/>
              </a:rPr>
              <a:t>thinkingaheadroadmap.org</a:t>
            </a:r>
            <a:endParaRPr lang="en-US" sz="3200" dirty="0" smtClean="0">
              <a:latin typeface="AvenirNextforSAS" panose="020B0503020202020204" pitchFamily="34" charset="0"/>
            </a:endParaRPr>
          </a:p>
          <a:p>
            <a:pPr marL="0" indent="0" algn="ctr">
              <a:buNone/>
            </a:pPr>
            <a:endParaRPr lang="en-US" dirty="0">
              <a:latin typeface="AvenirNextforSAS" panose="020B0503020202020204" pitchFamily="34" charset="0"/>
            </a:endParaRPr>
          </a:p>
          <a:p>
            <a:r>
              <a:rPr lang="en-US" dirty="0">
                <a:latin typeface="AvenirNextforSAS" panose="020B0503020202020204" pitchFamily="34" charset="0"/>
              </a:rPr>
              <a:t>Everything on the website is downloadable and printable</a:t>
            </a:r>
          </a:p>
          <a:p>
            <a:r>
              <a:rPr lang="en-US" dirty="0">
                <a:latin typeface="AvenirNextforSAS" panose="020B0503020202020204" pitchFamily="34" charset="0"/>
              </a:rPr>
              <a:t>Handouts are available for you and your advocate(s)</a:t>
            </a:r>
          </a:p>
          <a:p>
            <a:r>
              <a:rPr lang="en-US" dirty="0">
                <a:latin typeface="AvenirNextforSAS" panose="020B0503020202020204" pitchFamily="34" charset="0"/>
              </a:rPr>
              <a:t>Revisit your advance financial care plan—and your selection of your advocate—whenever you have major life changes, or periodically even without big changes</a:t>
            </a:r>
          </a:p>
        </p:txBody>
      </p:sp>
      <p:sp>
        <p:nvSpPr>
          <p:cNvPr id="4" name="Oval 3">
            <a:extLst>
              <a:ext uri="{FF2B5EF4-FFF2-40B4-BE49-F238E27FC236}">
                <a16:creationId xmlns:a16="http://schemas.microsoft.com/office/drawing/2014/main" id="{559B6513-8FDB-684F-8139-8730F5AB4ABC}"/>
              </a:ext>
            </a:extLst>
          </p:cNvPr>
          <p:cNvSpPr/>
          <p:nvPr/>
        </p:nvSpPr>
        <p:spPr>
          <a:xfrm>
            <a:off x="411629" y="468066"/>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994198"/>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4"/>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24D3-DB11-008E-8844-4A6F2236A172}"/>
              </a:ext>
            </a:extLst>
          </p:cNvPr>
          <p:cNvSpPr>
            <a:spLocks noGrp="1"/>
          </p:cNvSpPr>
          <p:nvPr>
            <p:ph type="title"/>
          </p:nvPr>
        </p:nvSpPr>
        <p:spPr/>
        <p:txBody>
          <a:bodyPr/>
          <a:lstStyle/>
          <a:p>
            <a:r>
              <a:rPr lang="en-US" b="1" dirty="0">
                <a:solidFill>
                  <a:srgbClr val="0070C0"/>
                </a:solidFill>
                <a:latin typeface="AvenirNextforSAS" panose="020B0503020202020204" pitchFamily="34" charset="0"/>
              </a:rPr>
              <a:t>Happy planning!</a:t>
            </a:r>
          </a:p>
        </p:txBody>
      </p:sp>
      <p:sp>
        <p:nvSpPr>
          <p:cNvPr id="3" name="Text Placeholder 2">
            <a:extLst>
              <a:ext uri="{FF2B5EF4-FFF2-40B4-BE49-F238E27FC236}">
                <a16:creationId xmlns:a16="http://schemas.microsoft.com/office/drawing/2014/main" id="{C690E2E7-476F-1654-1C8B-838D96934021}"/>
              </a:ext>
            </a:extLst>
          </p:cNvPr>
          <p:cNvSpPr>
            <a:spLocks noGrp="1"/>
          </p:cNvSpPr>
          <p:nvPr>
            <p:ph type="body" idx="1"/>
          </p:nvPr>
        </p:nvSpPr>
        <p:spPr>
          <a:xfrm>
            <a:off x="831850" y="4709786"/>
            <a:ext cx="10515600" cy="1379864"/>
          </a:xfrm>
        </p:spPr>
        <p:txBody>
          <a:bodyPr>
            <a:normAutofit/>
          </a:bodyPr>
          <a:lstStyle/>
          <a:p>
            <a:r>
              <a:rPr lang="en-US" sz="2800" dirty="0">
                <a:latin typeface="AvenirNextforSAS" panose="020B0503020202020204" pitchFamily="34" charset="0"/>
              </a:rPr>
              <a:t>Thank you for participating</a:t>
            </a:r>
          </a:p>
        </p:txBody>
      </p:sp>
    </p:spTree>
    <p:extLst>
      <p:ext uri="{BB962C8B-B14F-4D97-AF65-F5344CB8AC3E}">
        <p14:creationId xmlns:p14="http://schemas.microsoft.com/office/powerpoint/2010/main" val="262657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The </a:t>
            </a:r>
            <a:r>
              <a:rPr lang="en-US" sz="3200" b="1" i="1" dirty="0">
                <a:solidFill>
                  <a:srgbClr val="1F5FAC"/>
                </a:solidFill>
                <a:latin typeface="AvenirNextforSAS" panose="020B0503020202020204" pitchFamily="34" charset="0"/>
              </a:rPr>
              <a:t>Thinking Ahead Roadmap </a:t>
            </a:r>
            <a:r>
              <a:rPr lang="en-US" sz="3200" b="1" dirty="0">
                <a:solidFill>
                  <a:srgbClr val="1F5FAC"/>
                </a:solidFill>
                <a:latin typeface="AvenirNextforSAS" panose="020B0503020202020204" pitchFamily="34" charset="0"/>
              </a:rPr>
              <a:t>is here to help!</a:t>
            </a:r>
          </a:p>
        </p:txBody>
      </p:sp>
      <p:sp>
        <p:nvSpPr>
          <p:cNvPr id="5" name="Oval 4">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a:srcRect l="1607" r="1064"/>
          <a:stretch/>
        </p:blipFill>
        <p:spPr>
          <a:xfrm>
            <a:off x="461733" y="1201530"/>
            <a:ext cx="6642100" cy="4400227"/>
          </a:xfrm>
          <a:prstGeom prst="rect">
            <a:avLst/>
          </a:prstGeom>
        </p:spPr>
      </p:pic>
      <p:pic>
        <p:nvPicPr>
          <p:cNvPr id="6" name="Picture 5"/>
          <p:cNvPicPr>
            <a:picLocks noChangeAspect="1"/>
          </p:cNvPicPr>
          <p:nvPr/>
        </p:nvPicPr>
        <p:blipFill rotWithShape="1">
          <a:blip r:embed="rId4"/>
          <a:srcRect l="-1" r="14034" b="9397"/>
          <a:stretch/>
        </p:blipFill>
        <p:spPr>
          <a:xfrm>
            <a:off x="7857978" y="928908"/>
            <a:ext cx="3495822" cy="4361418"/>
          </a:xfrm>
          <a:prstGeom prst="rect">
            <a:avLst/>
          </a:prstGeom>
        </p:spPr>
      </p:pic>
      <p:sp>
        <p:nvSpPr>
          <p:cNvPr id="7" name="Content Placeholder 2"/>
          <p:cNvSpPr>
            <a:spLocks noGrp="1"/>
          </p:cNvSpPr>
          <p:nvPr>
            <p:ph idx="1"/>
          </p:nvPr>
        </p:nvSpPr>
        <p:spPr>
          <a:xfrm>
            <a:off x="6743363" y="6081853"/>
            <a:ext cx="5131137" cy="580414"/>
          </a:xfrm>
        </p:spPr>
        <p:txBody>
          <a:bodyPr>
            <a:normAutofit/>
          </a:bodyPr>
          <a:lstStyle/>
          <a:p>
            <a:pPr marL="45720" indent="0">
              <a:buNone/>
            </a:pPr>
            <a:r>
              <a:rPr lang="en-US" sz="2400" dirty="0" smtClean="0">
                <a:latin typeface="AvenirNextforSAS" panose="020B0503020202020204" pitchFamily="34" charset="0"/>
              </a:rPr>
              <a:t>thinkingaheadroadmap.org</a:t>
            </a:r>
            <a:endParaRPr lang="en-US" sz="2400" dirty="0">
              <a:latin typeface="AvenirNextforSAS" panose="020B0503020202020204" pitchFamily="34" charset="0"/>
            </a:endParaRPr>
          </a:p>
        </p:txBody>
      </p:sp>
    </p:spTree>
    <p:extLst>
      <p:ext uri="{BB962C8B-B14F-4D97-AF65-F5344CB8AC3E}">
        <p14:creationId xmlns:p14="http://schemas.microsoft.com/office/powerpoint/2010/main" val="14394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Here is what we will cover in this workshop</a:t>
            </a:r>
          </a:p>
        </p:txBody>
      </p:sp>
      <p:sp>
        <p:nvSpPr>
          <p:cNvPr id="8" name="Content Placeholder 1"/>
          <p:cNvSpPr txBox="1">
            <a:spLocks/>
          </p:cNvSpPr>
          <p:nvPr/>
        </p:nvSpPr>
        <p:spPr>
          <a:xfrm>
            <a:off x="838200" y="1366685"/>
            <a:ext cx="10873154" cy="4298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600"/>
              </a:spcAft>
              <a:buClr>
                <a:schemeClr val="accent3"/>
              </a:buClr>
              <a:buFont typeface="+mj-lt"/>
              <a:buAutoNum type="arabicPeriod"/>
            </a:pPr>
            <a:r>
              <a:rPr lang="en-US" dirty="0">
                <a:latin typeface="AvenirNextforSAS" panose="020B0503020202020204" pitchFamily="34" charset="0"/>
              </a:rPr>
              <a:t>Why advance financial care planning is important</a:t>
            </a:r>
          </a:p>
          <a:p>
            <a:pPr marL="457200" indent="-457200">
              <a:spcBef>
                <a:spcPts val="600"/>
              </a:spcBef>
              <a:spcAft>
                <a:spcPts val="600"/>
              </a:spcAft>
              <a:buClr>
                <a:schemeClr val="accent3"/>
              </a:buClr>
              <a:buFont typeface="+mj-lt"/>
              <a:buAutoNum type="arabicPeriod"/>
            </a:pPr>
            <a:r>
              <a:rPr lang="en-US" dirty="0">
                <a:latin typeface="AvenirNextforSAS" panose="020B0503020202020204" pitchFamily="34" charset="0"/>
              </a:rPr>
              <a:t>How to pick someone you trust to be your financial advocate</a:t>
            </a:r>
          </a:p>
          <a:p>
            <a:pPr marL="457200" indent="-457200">
              <a:spcBef>
                <a:spcPts val="600"/>
              </a:spcBef>
              <a:spcAft>
                <a:spcPts val="600"/>
              </a:spcAft>
              <a:buClr>
                <a:schemeClr val="accent3"/>
              </a:buClr>
              <a:buFont typeface="+mj-lt"/>
              <a:buAutoNum type="arabicPeriod"/>
            </a:pPr>
            <a:r>
              <a:rPr lang="en-US" dirty="0">
                <a:latin typeface="AvenirNextforSAS" panose="020B0503020202020204" pitchFamily="34" charset="0"/>
              </a:rPr>
              <a:t>Tips for beginning conversations about future money management</a:t>
            </a:r>
          </a:p>
          <a:p>
            <a:pPr marL="457200" indent="-457200">
              <a:spcBef>
                <a:spcPts val="600"/>
              </a:spcBef>
              <a:spcAft>
                <a:spcPts val="600"/>
              </a:spcAft>
              <a:buClr>
                <a:schemeClr val="accent3"/>
              </a:buClr>
              <a:buFont typeface="+mj-lt"/>
              <a:buAutoNum type="arabicPeriod"/>
            </a:pPr>
            <a:r>
              <a:rPr lang="en-US" dirty="0">
                <a:latin typeface="AvenirNextforSAS" panose="020B0503020202020204" pitchFamily="34" charset="0"/>
              </a:rPr>
              <a:t>How to give your financial advocate the legal authority to help</a:t>
            </a:r>
          </a:p>
          <a:p>
            <a:pPr marL="457200" indent="-457200">
              <a:spcBef>
                <a:spcPts val="600"/>
              </a:spcBef>
              <a:spcAft>
                <a:spcPts val="600"/>
              </a:spcAft>
              <a:buClr>
                <a:schemeClr val="accent3"/>
              </a:buClr>
              <a:buFont typeface="+mj-lt"/>
              <a:buAutoNum type="arabicPeriod"/>
            </a:pPr>
            <a:r>
              <a:rPr lang="en-US" dirty="0">
                <a:latin typeface="AvenirNextforSAS" panose="020B0503020202020204" pitchFamily="34" charset="0"/>
              </a:rPr>
              <a:t>Planning a smooth transition in money management  </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118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16508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Why might people need help with financial decisions as they age?</a:t>
            </a:r>
          </a:p>
        </p:txBody>
      </p:sp>
      <p:sp>
        <p:nvSpPr>
          <p:cNvPr id="8" name="Content Placeholder 1"/>
          <p:cNvSpPr txBox="1">
            <a:spLocks/>
          </p:cNvSpPr>
          <p:nvPr/>
        </p:nvSpPr>
        <p:spPr>
          <a:xfrm>
            <a:off x="838200" y="1756789"/>
            <a:ext cx="9982200" cy="3908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3"/>
              </a:buClr>
            </a:pPr>
            <a:r>
              <a:rPr lang="en-US" dirty="0">
                <a:latin typeface="AvenirNextforSAS" panose="020B0503020202020204" pitchFamily="34" charset="0"/>
              </a:rPr>
              <a:t>Physical health issues such as a stroke, major surgery or illness that requires extensive recovery and limits mobility, vision, or hearing ability</a:t>
            </a:r>
          </a:p>
          <a:p>
            <a:pPr>
              <a:spcAft>
                <a:spcPts val="600"/>
              </a:spcAft>
              <a:buClr>
                <a:schemeClr val="accent3"/>
              </a:buClr>
            </a:pPr>
            <a:r>
              <a:rPr lang="en-US" dirty="0">
                <a:latin typeface="AvenirNextforSAS" panose="020B0503020202020204" pitchFamily="34" charset="0"/>
              </a:rPr>
              <a:t>Cognitive issues such as Alzheimer’s disease or any other type of dementia</a:t>
            </a:r>
          </a:p>
          <a:p>
            <a:pPr>
              <a:spcAft>
                <a:spcPts val="600"/>
              </a:spcAft>
              <a:buClr>
                <a:schemeClr val="accent3"/>
              </a:buClr>
            </a:pPr>
            <a:r>
              <a:rPr lang="en-US" dirty="0">
                <a:latin typeface="AvenirNextforSAS" panose="020B0503020202020204" pitchFamily="34" charset="0"/>
              </a:rPr>
              <a:t>Loss of a spouse who usually made financial decisions or paid the bills </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156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7016" y="1689684"/>
            <a:ext cx="5342602" cy="4351338"/>
          </a:xfrm>
        </p:spPr>
        <p:txBody>
          <a:bodyPr>
            <a:normAutofit/>
          </a:bodyPr>
          <a:lstStyle/>
          <a:p>
            <a:pPr marL="0" indent="0">
              <a:buNone/>
            </a:pPr>
            <a:r>
              <a:rPr lang="en-US" b="1" dirty="0">
                <a:latin typeface="AvenirNextforSAS" panose="020B0503020202020204" pitchFamily="34" charset="0"/>
              </a:rPr>
              <a:t>Money management </a:t>
            </a:r>
            <a:r>
              <a:rPr lang="en-US" dirty="0">
                <a:latin typeface="AvenirNextforSAS" panose="020B0503020202020204" pitchFamily="34" charset="0"/>
              </a:rPr>
              <a:t>is typically the first cognitive ability affected by aging</a:t>
            </a:r>
          </a:p>
        </p:txBody>
      </p:sp>
      <p:sp>
        <p:nvSpPr>
          <p:cNvPr id="4" name="Title 4"/>
          <p:cNvSpPr txBox="1">
            <a:spLocks/>
          </p:cNvSpPr>
          <p:nvPr/>
        </p:nvSpPr>
        <p:spPr>
          <a:xfrm>
            <a:off x="838200" y="431227"/>
            <a:ext cx="10515600" cy="6508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335463" algn="l"/>
              </a:tabLst>
            </a:pPr>
            <a:r>
              <a:rPr lang="en-US" sz="3200" b="1" dirty="0">
                <a:solidFill>
                  <a:srgbClr val="1F5FAC"/>
                </a:solidFill>
                <a:latin typeface="AvenirNextforSAS" panose="020B0503020202020204" pitchFamily="34" charset="0"/>
              </a:rPr>
              <a:t>Did you know?</a:t>
            </a:r>
          </a:p>
        </p:txBody>
      </p:sp>
      <p:sp>
        <p:nvSpPr>
          <p:cNvPr id="5" name="Oval 4">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r="33034"/>
          <a:stretch/>
        </p:blipFill>
        <p:spPr>
          <a:xfrm>
            <a:off x="3637342" y="3081403"/>
            <a:ext cx="1713890" cy="2559364"/>
          </a:xfrm>
          <a:prstGeom prst="rect">
            <a:avLst/>
          </a:prstGeom>
        </p:spPr>
      </p:pic>
      <p:pic>
        <p:nvPicPr>
          <p:cNvPr id="11" name="Picture 10"/>
          <p:cNvPicPr>
            <a:picLocks noChangeAspect="1"/>
          </p:cNvPicPr>
          <p:nvPr/>
        </p:nvPicPr>
        <p:blipFill rotWithShape="1">
          <a:blip r:embed="rId3"/>
          <a:srcRect r="34212"/>
          <a:stretch/>
        </p:blipFill>
        <p:spPr>
          <a:xfrm>
            <a:off x="838200" y="3081403"/>
            <a:ext cx="1683755" cy="2559364"/>
          </a:xfrm>
          <a:prstGeom prst="rect">
            <a:avLst/>
          </a:prstGeom>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64914" t="-454" b="454"/>
          <a:stretch/>
        </p:blipFill>
        <p:spPr>
          <a:xfrm>
            <a:off x="2642122" y="3081403"/>
            <a:ext cx="897989" cy="2559364"/>
          </a:xfrm>
          <a:prstGeom prst="rect">
            <a:avLst/>
          </a:prstGeom>
        </p:spPr>
      </p:pic>
      <p:sp>
        <p:nvSpPr>
          <p:cNvPr id="14" name="Content Placeholder 2"/>
          <p:cNvSpPr txBox="1">
            <a:spLocks/>
          </p:cNvSpPr>
          <p:nvPr/>
        </p:nvSpPr>
        <p:spPr>
          <a:xfrm>
            <a:off x="910796" y="1588258"/>
            <a:ext cx="48885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latin typeface="AvenirNextforSAS" panose="020B0503020202020204" pitchFamily="34" charset="0"/>
              </a:rPr>
              <a:t>1</a:t>
            </a:r>
            <a:r>
              <a:rPr lang="en-US" b="1" dirty="0">
                <a:latin typeface="AvenirNextforSAS" panose="020B0503020202020204" pitchFamily="34" charset="0"/>
              </a:rPr>
              <a:t> in </a:t>
            </a:r>
            <a:r>
              <a:rPr lang="en-US" sz="3600" b="1" dirty="0">
                <a:latin typeface="AvenirNextforSAS" panose="020B0503020202020204" pitchFamily="34" charset="0"/>
              </a:rPr>
              <a:t>5</a:t>
            </a:r>
            <a:r>
              <a:rPr lang="en-US" b="1" dirty="0">
                <a:latin typeface="AvenirNextforSAS" panose="020B0503020202020204" pitchFamily="34" charset="0"/>
              </a:rPr>
              <a:t> </a:t>
            </a:r>
            <a:r>
              <a:rPr lang="en-US" dirty="0">
                <a:latin typeface="AvenirNextforSAS" panose="020B0503020202020204" pitchFamily="34" charset="0"/>
              </a:rPr>
              <a:t>people age 75-79 have mild cognitive impairment or dementia. </a:t>
            </a:r>
          </a:p>
        </p:txBody>
      </p:sp>
      <p:pic>
        <p:nvPicPr>
          <p:cNvPr id="1030" name="Picture 6" descr="Brain Logo Silhouette Dollar Symbol Stock Vector (Royalty Free) 1672404217  | Shutterstock"/>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15257" t="17023" r="14488" b="26310"/>
          <a:stretch/>
        </p:blipFill>
        <p:spPr bwMode="auto">
          <a:xfrm>
            <a:off x="7693539" y="3193831"/>
            <a:ext cx="2492934" cy="216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43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65081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Activity: Pair &amp; Share</a:t>
            </a:r>
          </a:p>
        </p:txBody>
      </p:sp>
      <p:sp>
        <p:nvSpPr>
          <p:cNvPr id="8" name="Content Placeholder 1"/>
          <p:cNvSpPr txBox="1">
            <a:spLocks/>
          </p:cNvSpPr>
          <p:nvPr/>
        </p:nvSpPr>
        <p:spPr>
          <a:xfrm>
            <a:off x="3707705" y="1267376"/>
            <a:ext cx="7804132" cy="4298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r>
              <a:rPr lang="en-US" dirty="0">
                <a:latin typeface="AvenirNextforSAS" panose="020B0503020202020204" pitchFamily="34" charset="0"/>
              </a:rPr>
              <a:t>Step 1: Select a conversation partner sitting near you.</a:t>
            </a:r>
          </a:p>
          <a:p>
            <a:pPr marL="0" indent="0">
              <a:spcAft>
                <a:spcPts val="600"/>
              </a:spcAft>
              <a:buClr>
                <a:schemeClr val="accent3"/>
              </a:buClr>
              <a:buNone/>
            </a:pPr>
            <a:r>
              <a:rPr lang="en-US" dirty="0">
                <a:latin typeface="AvenirNextforSAS" panose="020B0503020202020204" pitchFamily="34" charset="0"/>
              </a:rPr>
              <a:t>Step 2: Take turns responding to the following prompt </a:t>
            </a:r>
            <a:r>
              <a:rPr lang="en-US" sz="2000" dirty="0">
                <a:latin typeface="AvenirNextforSAS" panose="020B0503020202020204" pitchFamily="34" charset="0"/>
              </a:rPr>
              <a:t>(3 min each)</a:t>
            </a:r>
            <a:r>
              <a:rPr lang="en-US" dirty="0">
                <a:latin typeface="AvenirNextforSAS" panose="020B0503020202020204" pitchFamily="34" charset="0"/>
              </a:rPr>
              <a:t>:</a:t>
            </a:r>
          </a:p>
          <a:p>
            <a:pPr marL="0" indent="0">
              <a:spcAft>
                <a:spcPts val="600"/>
              </a:spcAft>
              <a:buClr>
                <a:schemeClr val="accent3"/>
              </a:buClr>
              <a:buNone/>
            </a:pPr>
            <a:r>
              <a:rPr lang="en-US" b="1" dirty="0">
                <a:latin typeface="AvenirNextforSAS" panose="020B0503020202020204" pitchFamily="34" charset="0"/>
              </a:rPr>
              <a:t>Who in your life didn’t take the necessary steps to protect their money as they got older? What were the consequences? </a:t>
            </a:r>
            <a:endParaRPr lang="en-US" b="1" dirty="0" smtClean="0">
              <a:latin typeface="AvenirNextforSAS" panose="020B0503020202020204" pitchFamily="34" charset="0"/>
            </a:endParaRPr>
          </a:p>
          <a:p>
            <a:pPr marL="0" indent="0">
              <a:spcAft>
                <a:spcPts val="600"/>
              </a:spcAft>
              <a:buClr>
                <a:schemeClr val="accent3"/>
              </a:buClr>
              <a:buNone/>
            </a:pPr>
            <a:r>
              <a:rPr lang="en-US" dirty="0" smtClean="0">
                <a:latin typeface="AvenirNextforSAS" panose="020B0503020202020204" pitchFamily="34" charset="0"/>
              </a:rPr>
              <a:t>Step </a:t>
            </a:r>
            <a:r>
              <a:rPr lang="en-US" dirty="0">
                <a:latin typeface="AvenirNextforSAS" panose="020B0503020202020204" pitchFamily="34" charset="0"/>
              </a:rPr>
              <a:t>3: Volunteers share what they discussed with their partner with the broader group.</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8C10A86-5B0E-59D4-D699-47D8E665ACC8}"/>
              </a:ext>
            </a:extLst>
          </p:cNvPr>
          <p:cNvSpPr/>
          <p:nvPr/>
        </p:nvSpPr>
        <p:spPr>
          <a:xfrm>
            <a:off x="562627" y="1817526"/>
            <a:ext cx="2806874" cy="2842156"/>
          </a:xfrm>
          <a:prstGeom prst="ellipse">
            <a:avLst/>
          </a:prstGeom>
          <a:solidFill>
            <a:srgbClr val="00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con&#10;&#10;Description automatically generated">
            <a:extLst>
              <a:ext uri="{FF2B5EF4-FFF2-40B4-BE49-F238E27FC236}">
                <a16:creationId xmlns:a16="http://schemas.microsoft.com/office/drawing/2014/main" id="{ADB7D8DD-E559-E5CB-CF2B-FE7CE7835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27" y="1802286"/>
            <a:ext cx="2692811" cy="2692811"/>
          </a:xfrm>
          <a:prstGeom prst="rect">
            <a:avLst/>
          </a:prstGeom>
        </p:spPr>
      </p:pic>
    </p:spTree>
    <p:extLst>
      <p:ext uri="{BB962C8B-B14F-4D97-AF65-F5344CB8AC3E}">
        <p14:creationId xmlns:p14="http://schemas.microsoft.com/office/powerpoint/2010/main" val="203443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31227"/>
            <a:ext cx="10515600" cy="1325563"/>
          </a:xfrm>
        </p:spPr>
        <p:txBody>
          <a:bodyPr anchor="t">
            <a:normAutofit/>
          </a:bodyPr>
          <a:lstStyle/>
          <a:p>
            <a:pPr>
              <a:tabLst>
                <a:tab pos="4335463" algn="l"/>
              </a:tabLst>
            </a:pPr>
            <a:r>
              <a:rPr lang="en-US" sz="3200" b="1" dirty="0">
                <a:solidFill>
                  <a:srgbClr val="1F5FAC"/>
                </a:solidFill>
                <a:latin typeface="AvenirNextforSAS" panose="020B0503020202020204" pitchFamily="34" charset="0"/>
              </a:rPr>
              <a:t>Advance financial care planning reduces risks</a:t>
            </a:r>
          </a:p>
        </p:txBody>
      </p:sp>
      <p:sp>
        <p:nvSpPr>
          <p:cNvPr id="8" name="Content Placeholder 1"/>
          <p:cNvSpPr txBox="1">
            <a:spLocks/>
          </p:cNvSpPr>
          <p:nvPr/>
        </p:nvSpPr>
        <p:spPr>
          <a:xfrm>
            <a:off x="838199" y="1340320"/>
            <a:ext cx="7767181" cy="376089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Clr>
                <a:schemeClr val="accent3"/>
              </a:buClr>
              <a:buFont typeface="+mj-lt"/>
              <a:buAutoNum type="arabicPeriod"/>
            </a:pPr>
            <a:r>
              <a:rPr lang="en-US" dirty="0">
                <a:latin typeface="AvenirNextforSAS" panose="020B0503020202020204" pitchFamily="34" charset="0"/>
              </a:rPr>
              <a:t>Reduces opportunities for fraud and exploitation</a:t>
            </a:r>
          </a:p>
          <a:p>
            <a:pPr marL="457200" indent="-457200">
              <a:spcAft>
                <a:spcPts val="600"/>
              </a:spcAft>
              <a:buClr>
                <a:schemeClr val="accent3"/>
              </a:buClr>
              <a:buFont typeface="+mj-lt"/>
              <a:buAutoNum type="arabicPeriod"/>
            </a:pPr>
            <a:r>
              <a:rPr lang="en-US" dirty="0">
                <a:latin typeface="AvenirNextforSAS" panose="020B0503020202020204" pitchFamily="34" charset="0"/>
              </a:rPr>
              <a:t>Reduces the chance of poor financial decisions</a:t>
            </a:r>
          </a:p>
          <a:p>
            <a:pPr marL="457200" indent="-457200">
              <a:spcAft>
                <a:spcPts val="600"/>
              </a:spcAft>
              <a:buClr>
                <a:schemeClr val="accent3"/>
              </a:buClr>
              <a:buFont typeface="+mj-lt"/>
              <a:buAutoNum type="arabicPeriod"/>
            </a:pPr>
            <a:r>
              <a:rPr lang="en-US" dirty="0">
                <a:latin typeface="AvenirNextforSAS" panose="020B0503020202020204" pitchFamily="34" charset="0"/>
              </a:rPr>
              <a:t>Eases the burden on future financial decision-makers by giving them instructions</a:t>
            </a:r>
          </a:p>
          <a:p>
            <a:pPr marL="457200" indent="-457200">
              <a:spcAft>
                <a:spcPts val="600"/>
              </a:spcAft>
              <a:buClr>
                <a:schemeClr val="accent3"/>
              </a:buClr>
              <a:buFont typeface="+mj-lt"/>
              <a:buAutoNum type="arabicPeriod"/>
            </a:pPr>
            <a:r>
              <a:rPr lang="en-US" dirty="0">
                <a:latin typeface="AvenirNextforSAS" panose="020B0503020202020204" pitchFamily="34" charset="0"/>
              </a:rPr>
              <a:t>Increases the chance that your financial needs and expectations are honored by those you trust</a:t>
            </a:r>
          </a:p>
        </p:txBody>
      </p:sp>
      <p:sp>
        <p:nvSpPr>
          <p:cNvPr id="6" name="Oval 5">
            <a:extLst>
              <a:ext uri="{FF2B5EF4-FFF2-40B4-BE49-F238E27FC236}">
                <a16:creationId xmlns:a16="http://schemas.microsoft.com/office/drawing/2014/main" id="{559B6513-8FDB-684F-8139-8730F5AB4ABC}"/>
              </a:ext>
            </a:extLst>
          </p:cNvPr>
          <p:cNvSpPr/>
          <p:nvPr/>
        </p:nvSpPr>
        <p:spPr>
          <a:xfrm>
            <a:off x="461733" y="505644"/>
            <a:ext cx="304801" cy="30480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7382883-10EE-DE2F-E27E-B927C76D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78" y="810445"/>
            <a:ext cx="3903297" cy="3903297"/>
          </a:xfrm>
          <a:prstGeom prst="rect">
            <a:avLst/>
          </a:prstGeom>
        </p:spPr>
      </p:pic>
      <p:sp>
        <p:nvSpPr>
          <p:cNvPr id="7" name="Oval 6">
            <a:extLst>
              <a:ext uri="{FF2B5EF4-FFF2-40B4-BE49-F238E27FC236}">
                <a16:creationId xmlns:a16="http://schemas.microsoft.com/office/drawing/2014/main" id="{023F82EF-28EC-3528-49E2-0C85E0DDD907}"/>
              </a:ext>
            </a:extLst>
          </p:cNvPr>
          <p:cNvSpPr/>
          <p:nvPr/>
        </p:nvSpPr>
        <p:spPr>
          <a:xfrm>
            <a:off x="10580915" y="2823587"/>
            <a:ext cx="1210826" cy="12108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087BCCEA-8023-4E01-64CD-E7FDB5715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8011" y="2993299"/>
            <a:ext cx="776633" cy="776633"/>
          </a:xfrm>
          <a:prstGeom prst="rect">
            <a:avLst/>
          </a:prstGeom>
        </p:spPr>
      </p:pic>
    </p:spTree>
    <p:extLst>
      <p:ext uri="{BB962C8B-B14F-4D97-AF65-F5344CB8AC3E}">
        <p14:creationId xmlns:p14="http://schemas.microsoft.com/office/powerpoint/2010/main" val="13256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51536</TotalTime>
  <Words>4181</Words>
  <Application>Microsoft Office PowerPoint</Application>
  <PresentationFormat>Widescreen</PresentationFormat>
  <Paragraphs>338</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AvenirNextforSAS</vt:lpstr>
      <vt:lpstr>Calibri</vt:lpstr>
      <vt:lpstr>Calibri Light</vt:lpstr>
      <vt:lpstr>Office Theme</vt:lpstr>
      <vt:lpstr>PowerPoint Presentation</vt:lpstr>
      <vt:lpstr>PowerPoint Presentation</vt:lpstr>
      <vt:lpstr>What is advance financial care planning?</vt:lpstr>
      <vt:lpstr>The Thinking Ahead Roadmap is here to help!</vt:lpstr>
      <vt:lpstr>Here is what we will cover in this workshop</vt:lpstr>
      <vt:lpstr>Why might people need help with financial decisions as they age?</vt:lpstr>
      <vt:lpstr>PowerPoint Presentation</vt:lpstr>
      <vt:lpstr>Activity: Pair &amp; Share</vt:lpstr>
      <vt:lpstr>Advance financial care planning reduces risks</vt:lpstr>
      <vt:lpstr>What does advance financial planning entail?</vt:lpstr>
      <vt:lpstr>PowerPoint Presentation</vt:lpstr>
      <vt:lpstr>What is a financial advocate?</vt:lpstr>
      <vt:lpstr>There are many tasks that your financial advocate may help you with:</vt:lpstr>
      <vt:lpstr>Activity: Group response</vt:lpstr>
      <vt:lpstr>Activity: Group response</vt:lpstr>
      <vt:lpstr>Activity: Group response</vt:lpstr>
      <vt:lpstr>Activity: Group response</vt:lpstr>
      <vt:lpstr>Financial advocate myth busters</vt:lpstr>
      <vt:lpstr>Activity: Pair and share</vt:lpstr>
      <vt:lpstr>Aging solo?</vt:lpstr>
      <vt:lpstr>PowerPoint Presentation</vt:lpstr>
      <vt:lpstr>Your financial inventory should include… </vt:lpstr>
      <vt:lpstr>PowerPoint Presentation</vt:lpstr>
      <vt:lpstr>Talking about money and future financial decision making can feel like the hardest step</vt:lpstr>
      <vt:lpstr>Conversation starters you might try</vt:lpstr>
      <vt:lpstr>What do you hope to accomplish?</vt:lpstr>
      <vt:lpstr>PowerPoint Presentation</vt:lpstr>
      <vt:lpstr>Why do I need to give my advocate legal authority?</vt:lpstr>
      <vt:lpstr>What’s a financial power of attorney (POA)?</vt:lpstr>
      <vt:lpstr>How can I get a POA?  Here are some options:</vt:lpstr>
      <vt:lpstr>PowerPoint Presentation</vt:lpstr>
      <vt:lpstr>How will you know it’s time to transition financial responsibilities?  </vt:lpstr>
      <vt:lpstr>What could a smooth gradual transition look like? </vt:lpstr>
      <vt:lpstr>PowerPoint Presentation</vt:lpstr>
      <vt:lpstr>Where we’ve been/where we’re going</vt:lpstr>
      <vt:lpstr>Using the Thinking Ahead Roadmap</vt:lpstr>
      <vt:lpstr>Happy planning!</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Marguerite I DeLiema</dc:creator>
  <cp:lastModifiedBy>Marguerite I DeLiema</cp:lastModifiedBy>
  <cp:revision>250</cp:revision>
  <cp:lastPrinted>2022-11-17T17:55:30Z</cp:lastPrinted>
  <dcterms:created xsi:type="dcterms:W3CDTF">2021-03-25T14:13:22Z</dcterms:created>
  <dcterms:modified xsi:type="dcterms:W3CDTF">2022-11-17T17:58:47Z</dcterms:modified>
</cp:coreProperties>
</file>